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3.xml" ContentType="application/vnd.openxmlformats-officedocument.presentationml.notesSlide+xml"/>
  <Override PartName="/ppt/tags/tag26.xml" ContentType="application/vnd.openxmlformats-officedocument.presentationml.tags+xml"/>
  <Override PartName="/ppt/notesSlides/notesSlide4.xml" ContentType="application/vnd.openxmlformats-officedocument.presentationml.notesSlide+xml"/>
  <Override PartName="/ppt/tags/tag27.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tags/tag28.xml" ContentType="application/vnd.openxmlformats-officedocument.presentationml.tags+xml"/>
  <Override PartName="/ppt/notesSlides/notesSlide6.xml" ContentType="application/vnd.openxmlformats-officedocument.presentationml.notesSlide+xml"/>
  <Override PartName="/ppt/tags/tag29.xml" ContentType="application/vnd.openxmlformats-officedocument.presentationml.tags+xml"/>
  <Override PartName="/ppt/notesSlides/notesSlide7.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tags/tag30.xml" ContentType="application/vnd.openxmlformats-officedocument.presentationml.tags+xml"/>
  <Override PartName="/ppt/notesSlides/notesSlide8.xml" ContentType="application/vnd.openxmlformats-officedocument.presentationml.notesSlide+xml"/>
  <Override PartName="/ppt/charts/chart3.xml" ContentType="application/vnd.openxmlformats-officedocument.drawingml.chart+xml"/>
  <Override PartName="/ppt/tags/tag31.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notesSlides/notesSlide10.xml" ContentType="application/vnd.openxmlformats-officedocument.presentationml.notesSlide+xml"/>
  <Override PartName="/ppt/tags/tag33.xml" ContentType="application/vnd.openxmlformats-officedocument.presentationml.tags+xml"/>
  <Override PartName="/ppt/notesSlides/notesSlide11.xml" ContentType="application/vnd.openxmlformats-officedocument.presentationml.notesSlide+xml"/>
  <Override PartName="/ppt/tags/tag34.xml" ContentType="application/vnd.openxmlformats-officedocument.presentationml.tags+xml"/>
  <Override PartName="/ppt/notesSlides/notesSlide12.xml" ContentType="application/vnd.openxmlformats-officedocument.presentationml.notesSlide+xml"/>
  <Override PartName="/ppt/charts/chart4.xml" ContentType="application/vnd.openxmlformats-officedocument.drawingml.chart+xml"/>
  <Override PartName="/ppt/drawings/drawing2.xml" ContentType="application/vnd.openxmlformats-officedocument.drawingml.chartshapes+xml"/>
  <Override PartName="/ppt/tags/tag35.xml" ContentType="application/vnd.openxmlformats-officedocument.presentationml.tags+xml"/>
  <Override PartName="/ppt/notesSlides/notesSlide13.xml" ContentType="application/vnd.openxmlformats-officedocument.presentationml.notesSlide+xml"/>
  <Override PartName="/ppt/tags/tag36.xml" ContentType="application/vnd.openxmlformats-officedocument.presentationml.tags+xml"/>
  <Override PartName="/ppt/notesSlides/notesSlide14.xml" ContentType="application/vnd.openxmlformats-officedocument.presentationml.notesSlide+xml"/>
  <Override PartName="/ppt/tags/tag37.xml" ContentType="application/vnd.openxmlformats-officedocument.presentationml.tags+xml"/>
  <Override PartName="/ppt/notesSlides/notesSlide15.xml" ContentType="application/vnd.openxmlformats-officedocument.presentationml.notesSlide+xml"/>
  <Override PartName="/ppt/tags/tag38.xml" ContentType="application/vnd.openxmlformats-officedocument.presentationml.tags+xml"/>
  <Override PartName="/ppt/notesSlides/notesSlide16.xml" ContentType="application/vnd.openxmlformats-officedocument.presentationml.notesSlide+xml"/>
  <Override PartName="/ppt/tags/tag39.xml" ContentType="application/vnd.openxmlformats-officedocument.presentationml.tags+xml"/>
  <Override PartName="/ppt/notesSlides/notesSlide17.xml" ContentType="application/vnd.openxmlformats-officedocument.presentationml.notesSlide+xml"/>
  <Override PartName="/ppt/tags/tag40.xml" ContentType="application/vnd.openxmlformats-officedocument.presentationml.tags+xml"/>
  <Override PartName="/ppt/notesSlides/notesSlide18.xml" ContentType="application/vnd.openxmlformats-officedocument.presentationml.notesSlide+xml"/>
  <Override PartName="/ppt/charts/chart5.xml" ContentType="application/vnd.openxmlformats-officedocument.drawingml.chart+xml"/>
  <Override PartName="/ppt/tags/tag41.xml" ContentType="application/vnd.openxmlformats-officedocument.presentationml.tags+xml"/>
  <Override PartName="/ppt/notesSlides/notesSlide19.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20.xml" ContentType="application/vnd.openxmlformats-officedocument.presentationml.notesSlide+xml"/>
  <Override PartName="/ppt/tags/tag44.xml" ContentType="application/vnd.openxmlformats-officedocument.presentationml.tags+xml"/>
  <Override PartName="/ppt/notesSlides/notesSlide21.xml" ContentType="application/vnd.openxmlformats-officedocument.presentationml.notesSlide+xml"/>
  <Override PartName="/ppt/tags/tag45.xml" ContentType="application/vnd.openxmlformats-officedocument.presentationml.tags+xml"/>
  <Override PartName="/ppt/notesSlides/notesSlide22.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23.xml" ContentType="application/vnd.openxmlformats-officedocument.presentationml.notesSlide+xml"/>
  <Override PartName="/ppt/tags/tag48.xml" ContentType="application/vnd.openxmlformats-officedocument.presentationml.tags+xml"/>
  <Override PartName="/ppt/notesSlides/notesSlide24.xml" ContentType="application/vnd.openxmlformats-officedocument.presentationml.notesSlide+xml"/>
  <Override PartName="/ppt/tags/tag49.xml" ContentType="application/vnd.openxmlformats-officedocument.presentationml.tags+xml"/>
  <Override PartName="/ppt/notesSlides/notesSlide25.xml" ContentType="application/vnd.openxmlformats-officedocument.presentationml.notesSlide+xml"/>
  <Override PartName="/ppt/charts/chart6.xml" ContentType="application/vnd.openxmlformats-officedocument.drawingml.chart+xml"/>
  <Override PartName="/ppt/drawings/drawing3.xml" ContentType="application/vnd.openxmlformats-officedocument.drawingml.chartshapes+xml"/>
  <Override PartName="/ppt/tags/tag50.xml" ContentType="application/vnd.openxmlformats-officedocument.presentationml.tags+xml"/>
  <Override PartName="/ppt/notesSlides/notesSlide26.xml" ContentType="application/vnd.openxmlformats-officedocument.presentationml.notesSlide+xml"/>
  <Override PartName="/ppt/tags/tag51.xml" ContentType="application/vnd.openxmlformats-officedocument.presentationml.tags+xml"/>
  <Override PartName="/ppt/notesSlides/notesSlide27.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29.xml" ContentType="application/vnd.openxmlformats-officedocument.presentationml.notesSlide+xml"/>
  <Override PartName="/ppt/tags/tag65.xml" ContentType="application/vnd.openxmlformats-officedocument.presentationml.tags+xml"/>
  <Override PartName="/ppt/notesSlides/notesSlide30.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 id="2147483746" r:id="rId2"/>
  </p:sldMasterIdLst>
  <p:notesMasterIdLst>
    <p:notesMasterId r:id="rId67"/>
  </p:notesMasterIdLst>
  <p:sldIdLst>
    <p:sldId id="256" r:id="rId3"/>
    <p:sldId id="257" r:id="rId4"/>
    <p:sldId id="332" r:id="rId5"/>
    <p:sldId id="258" r:id="rId6"/>
    <p:sldId id="259" r:id="rId7"/>
    <p:sldId id="261" r:id="rId8"/>
    <p:sldId id="262" r:id="rId9"/>
    <p:sldId id="340" r:id="rId10"/>
    <p:sldId id="341" r:id="rId11"/>
    <p:sldId id="260" r:id="rId12"/>
    <p:sldId id="351" r:id="rId13"/>
    <p:sldId id="265" r:id="rId14"/>
    <p:sldId id="344" r:id="rId15"/>
    <p:sldId id="352" r:id="rId16"/>
    <p:sldId id="263" r:id="rId17"/>
    <p:sldId id="264" r:id="rId18"/>
    <p:sldId id="267" r:id="rId19"/>
    <p:sldId id="354"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7" r:id="rId48"/>
    <p:sldId id="296" r:id="rId49"/>
    <p:sldId id="299" r:id="rId50"/>
    <p:sldId id="301" r:id="rId51"/>
    <p:sldId id="345" r:id="rId52"/>
    <p:sldId id="348" r:id="rId53"/>
    <p:sldId id="335" r:id="rId54"/>
    <p:sldId id="342" r:id="rId55"/>
    <p:sldId id="346" r:id="rId56"/>
    <p:sldId id="347" r:id="rId57"/>
    <p:sldId id="298" r:id="rId58"/>
    <p:sldId id="320" r:id="rId59"/>
    <p:sldId id="321" r:id="rId60"/>
    <p:sldId id="322" r:id="rId61"/>
    <p:sldId id="353" r:id="rId62"/>
    <p:sldId id="350" r:id="rId63"/>
    <p:sldId id="339" r:id="rId64"/>
    <p:sldId id="355" r:id="rId65"/>
    <p:sldId id="331" r:id="rId66"/>
  </p:sldIdLst>
  <p:sldSz cx="9144000" cy="6858000" type="screen4x3"/>
  <p:notesSz cx="7010400" cy="9296400"/>
  <p:custDataLst>
    <p:tags r:id="rId6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6D6D"/>
    <a:srgbClr val="007635"/>
    <a:srgbClr val="1F78E3"/>
    <a:srgbClr val="D9591E"/>
    <a:srgbClr val="006738"/>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160" autoAdjust="0"/>
  </p:normalViewPr>
  <p:slideViewPr>
    <p:cSldViewPr>
      <p:cViewPr>
        <p:scale>
          <a:sx n="117" d="100"/>
          <a:sy n="117" d="100"/>
        </p:scale>
        <p:origin x="-828"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gs" Target="tags/tag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036688802752931"/>
          <c:y val="4.730824450996246E-2"/>
          <c:w val="0.66665464271977715"/>
          <c:h val="0.7520391517128876"/>
        </c:manualLayout>
      </c:layout>
      <c:barChart>
        <c:barDir val="col"/>
        <c:grouping val="clustered"/>
        <c:varyColors val="0"/>
        <c:ser>
          <c:idx val="2"/>
          <c:order val="2"/>
          <c:tx>
            <c:strRef>
              <c:f>Sheet1!$D$1</c:f>
              <c:strCache>
                <c:ptCount val="1"/>
                <c:pt idx="0">
                  <c:v>Living HIV cases</c:v>
                </c:pt>
              </c:strCache>
            </c:strRef>
          </c:tx>
          <c:spPr>
            <a:solidFill>
              <a:srgbClr val="92D050"/>
            </a:solidFill>
          </c:spPr>
          <c:invertIfNegative val="0"/>
          <c:dLbls>
            <c:numFmt formatCode="#,##0" sourceLinked="0"/>
            <c:spPr>
              <a:noFill/>
              <a:ln>
                <a:noFill/>
              </a:ln>
              <a:effectLst/>
            </c:spPr>
            <c:txPr>
              <a:bodyPr/>
              <a:lstStyle/>
              <a:p>
                <a:pPr>
                  <a:defRPr sz="11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2006</c:v>
                </c:pt>
                <c:pt idx="1">
                  <c:v>2007</c:v>
                </c:pt>
                <c:pt idx="2">
                  <c:v>2008</c:v>
                </c:pt>
                <c:pt idx="3">
                  <c:v>2009</c:v>
                </c:pt>
                <c:pt idx="4">
                  <c:v>2010</c:v>
                </c:pt>
                <c:pt idx="5">
                  <c:v>2011</c:v>
                </c:pt>
                <c:pt idx="6">
                  <c:v>2012</c:v>
                </c:pt>
                <c:pt idx="7">
                  <c:v>2013</c:v>
                </c:pt>
              </c:strCache>
            </c:strRef>
          </c:cat>
          <c:val>
            <c:numRef>
              <c:f>Sheet1!$D$2:$D$9</c:f>
              <c:numCache>
                <c:formatCode>General</c:formatCode>
                <c:ptCount val="8"/>
                <c:pt idx="0">
                  <c:v>14469</c:v>
                </c:pt>
                <c:pt idx="1">
                  <c:v>14676</c:v>
                </c:pt>
                <c:pt idx="2">
                  <c:v>14928</c:v>
                </c:pt>
                <c:pt idx="3">
                  <c:v>15138</c:v>
                </c:pt>
                <c:pt idx="4">
                  <c:v>15326</c:v>
                </c:pt>
                <c:pt idx="5">
                  <c:v>15506</c:v>
                </c:pt>
                <c:pt idx="6">
                  <c:v>15724</c:v>
                </c:pt>
                <c:pt idx="7">
                  <c:v>15901</c:v>
                </c:pt>
              </c:numCache>
            </c:numRef>
          </c:val>
        </c:ser>
        <c:dLbls>
          <c:showLegendKey val="0"/>
          <c:showVal val="0"/>
          <c:showCatName val="0"/>
          <c:showSerName val="0"/>
          <c:showPercent val="0"/>
          <c:showBubbleSize val="0"/>
        </c:dLbls>
        <c:gapWidth val="150"/>
        <c:axId val="48994560"/>
        <c:axId val="48992640"/>
      </c:barChart>
      <c:lineChart>
        <c:grouping val="standard"/>
        <c:varyColors val="0"/>
        <c:ser>
          <c:idx val="1"/>
          <c:order val="0"/>
          <c:tx>
            <c:strRef>
              <c:f>Sheet1!$B$1</c:f>
              <c:strCache>
                <c:ptCount val="1"/>
                <c:pt idx="0">
                  <c:v>New HIV diagnoses</c:v>
                </c:pt>
              </c:strCache>
            </c:strRef>
          </c:tx>
          <c:spPr>
            <a:ln>
              <a:solidFill>
                <a:srgbClr val="C00000"/>
              </a:solidFill>
            </a:ln>
          </c:spPr>
          <c:marker>
            <c:symbol val="square"/>
            <c:size val="7"/>
            <c:spPr>
              <a:solidFill>
                <a:srgbClr val="C00000"/>
              </a:solidFill>
              <a:ln w="19050">
                <a:solidFill>
                  <a:srgbClr val="C00000"/>
                </a:solidFill>
              </a:ln>
            </c:spPr>
          </c:marker>
          <c:dLbls>
            <c:dLbl>
              <c:idx val="7"/>
              <c:layout>
                <c:manualLayout>
                  <c:x val="-3.2538670683199329E-2"/>
                  <c:y val="4.0583648721496966E-2"/>
                </c:manualLayout>
              </c:layout>
              <c:dLblPos val="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w="28139">
                <a:noFill/>
              </a:ln>
            </c:spPr>
            <c:txPr>
              <a:bodyPr/>
              <a:lstStyle/>
              <a:p>
                <a:pPr>
                  <a:defRPr sz="12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2006</c:v>
                </c:pt>
                <c:pt idx="1">
                  <c:v>2007</c:v>
                </c:pt>
                <c:pt idx="2">
                  <c:v>2008</c:v>
                </c:pt>
                <c:pt idx="3">
                  <c:v>2009</c:v>
                </c:pt>
                <c:pt idx="4">
                  <c:v>2010</c:v>
                </c:pt>
                <c:pt idx="5">
                  <c:v>2011</c:v>
                </c:pt>
                <c:pt idx="6">
                  <c:v>2012</c:v>
                </c:pt>
                <c:pt idx="7">
                  <c:v>2013</c:v>
                </c:pt>
              </c:strCache>
            </c:strRef>
          </c:cat>
          <c:val>
            <c:numRef>
              <c:f>Sheet1!$B$2:$B$9</c:f>
              <c:numCache>
                <c:formatCode>General</c:formatCode>
                <c:ptCount val="8"/>
                <c:pt idx="0">
                  <c:v>517</c:v>
                </c:pt>
                <c:pt idx="1">
                  <c:v>530</c:v>
                </c:pt>
                <c:pt idx="2" formatCode="0">
                  <c:v>515</c:v>
                </c:pt>
                <c:pt idx="3" formatCode="0">
                  <c:v>463</c:v>
                </c:pt>
                <c:pt idx="4" formatCode="0">
                  <c:v>434</c:v>
                </c:pt>
                <c:pt idx="5" formatCode="0">
                  <c:v>411</c:v>
                </c:pt>
                <c:pt idx="6" formatCode="0">
                  <c:v>426</c:v>
                </c:pt>
                <c:pt idx="7" formatCode="0">
                  <c:v>359</c:v>
                </c:pt>
              </c:numCache>
            </c:numRef>
          </c:val>
          <c:smooth val="0"/>
        </c:ser>
        <c:ser>
          <c:idx val="3"/>
          <c:order val="1"/>
          <c:tx>
            <c:strRef>
              <c:f>Sheet1!$C$1</c:f>
              <c:strCache>
                <c:ptCount val="1"/>
                <c:pt idx="0">
                  <c:v>Deaths</c:v>
                </c:pt>
              </c:strCache>
            </c:strRef>
          </c:tx>
          <c:spPr>
            <a:ln>
              <a:solidFill>
                <a:srgbClr val="FF99FF"/>
              </a:solidFill>
            </a:ln>
          </c:spPr>
          <c:marker>
            <c:symbol val="triangle"/>
            <c:size val="7"/>
            <c:spPr>
              <a:solidFill>
                <a:srgbClr val="FF99FF"/>
              </a:solidFill>
              <a:ln>
                <a:solidFill>
                  <a:srgbClr val="FF99FF"/>
                </a:solidFill>
              </a:ln>
            </c:spPr>
          </c:marker>
          <c:dLbls>
            <c:spPr>
              <a:noFill/>
              <a:ln>
                <a:noFill/>
              </a:ln>
              <a:effectLst/>
            </c:spPr>
            <c:txPr>
              <a:bodyPr/>
              <a:lstStyle/>
              <a:p>
                <a:pPr>
                  <a:defRPr sz="1100" b="1">
                    <a:solidFill>
                      <a:schemeClr val="tx1"/>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2006</c:v>
                </c:pt>
                <c:pt idx="1">
                  <c:v>2007</c:v>
                </c:pt>
                <c:pt idx="2">
                  <c:v>2008</c:v>
                </c:pt>
                <c:pt idx="3">
                  <c:v>2009</c:v>
                </c:pt>
                <c:pt idx="4">
                  <c:v>2010</c:v>
                </c:pt>
                <c:pt idx="5">
                  <c:v>2011</c:v>
                </c:pt>
                <c:pt idx="6">
                  <c:v>2012</c:v>
                </c:pt>
                <c:pt idx="7">
                  <c:v>2013</c:v>
                </c:pt>
              </c:strCache>
            </c:strRef>
          </c:cat>
          <c:val>
            <c:numRef>
              <c:f>Sheet1!$C$2:$C$9</c:f>
              <c:numCache>
                <c:formatCode>General</c:formatCode>
                <c:ptCount val="8"/>
                <c:pt idx="0">
                  <c:v>327</c:v>
                </c:pt>
                <c:pt idx="1">
                  <c:v>323</c:v>
                </c:pt>
                <c:pt idx="2">
                  <c:v>263</c:v>
                </c:pt>
                <c:pt idx="3">
                  <c:v>253</c:v>
                </c:pt>
                <c:pt idx="4">
                  <c:v>246</c:v>
                </c:pt>
                <c:pt idx="5">
                  <c:v>231</c:v>
                </c:pt>
                <c:pt idx="6">
                  <c:v>208</c:v>
                </c:pt>
                <c:pt idx="7">
                  <c:v>182</c:v>
                </c:pt>
              </c:numCache>
            </c:numRef>
          </c:val>
          <c:smooth val="0"/>
        </c:ser>
        <c:dLbls>
          <c:showLegendKey val="0"/>
          <c:showVal val="0"/>
          <c:showCatName val="0"/>
          <c:showSerName val="0"/>
          <c:showPercent val="0"/>
          <c:showBubbleSize val="0"/>
        </c:dLbls>
        <c:marker val="1"/>
        <c:smooth val="0"/>
        <c:axId val="48980352"/>
        <c:axId val="48982272"/>
      </c:lineChart>
      <c:catAx>
        <c:axId val="48980352"/>
        <c:scaling>
          <c:orientation val="minMax"/>
        </c:scaling>
        <c:delete val="0"/>
        <c:axPos val="b"/>
        <c:title>
          <c:tx>
            <c:rich>
              <a:bodyPr/>
              <a:lstStyle/>
              <a:p>
                <a:pPr>
                  <a:defRPr/>
                </a:pPr>
                <a:r>
                  <a:rPr lang="en-US"/>
                  <a:t>Year</a:t>
                </a:r>
              </a:p>
            </c:rich>
          </c:tx>
          <c:layout>
            <c:manualLayout>
              <c:xMode val="edge"/>
              <c:yMode val="edge"/>
              <c:x val="0.44654084130962796"/>
              <c:y val="0.87221330001042907"/>
            </c:manualLayout>
          </c:layout>
          <c:overlay val="0"/>
          <c:spPr>
            <a:noFill/>
            <a:ln w="28139">
              <a:noFill/>
            </a:ln>
          </c:spPr>
        </c:title>
        <c:numFmt formatCode="General" sourceLinked="1"/>
        <c:majorTickMark val="out"/>
        <c:minorTickMark val="none"/>
        <c:tickLblPos val="nextTo"/>
        <c:spPr>
          <a:ln w="3517">
            <a:solidFill>
              <a:schemeClr val="tx1"/>
            </a:solidFill>
            <a:prstDash val="solid"/>
          </a:ln>
        </c:spPr>
        <c:txPr>
          <a:bodyPr rot="0" vert="horz"/>
          <a:lstStyle/>
          <a:p>
            <a:pPr>
              <a:defRPr/>
            </a:pPr>
            <a:endParaRPr lang="en-US"/>
          </a:p>
        </c:txPr>
        <c:crossAx val="48982272"/>
        <c:crosses val="autoZero"/>
        <c:auto val="1"/>
        <c:lblAlgn val="ctr"/>
        <c:lblOffset val="100"/>
        <c:tickLblSkip val="1"/>
        <c:tickMarkSkip val="1"/>
        <c:noMultiLvlLbl val="0"/>
      </c:catAx>
      <c:valAx>
        <c:axId val="48982272"/>
        <c:scaling>
          <c:orientation val="minMax"/>
          <c:max val="600"/>
          <c:min val="0"/>
        </c:scaling>
        <c:delete val="0"/>
        <c:axPos val="l"/>
        <c:title>
          <c:tx>
            <c:rich>
              <a:bodyPr/>
              <a:lstStyle/>
              <a:p>
                <a:pPr>
                  <a:defRPr/>
                </a:pPr>
                <a:r>
                  <a:rPr lang="en-US"/>
                  <a:t>Number of New HIV Diagnoses</a:t>
                </a:r>
              </a:p>
            </c:rich>
          </c:tx>
          <c:layout>
            <c:manualLayout>
              <c:xMode val="edge"/>
              <c:yMode val="edge"/>
              <c:x val="1.2208581277138223E-2"/>
              <c:y val="9.0933108639305787E-2"/>
            </c:manualLayout>
          </c:layout>
          <c:overlay val="0"/>
          <c:spPr>
            <a:noFill/>
            <a:ln w="28139">
              <a:noFill/>
            </a:ln>
          </c:spPr>
        </c:title>
        <c:numFmt formatCode="General" sourceLinked="1"/>
        <c:majorTickMark val="out"/>
        <c:minorTickMark val="none"/>
        <c:tickLblPos val="nextTo"/>
        <c:spPr>
          <a:ln w="3517">
            <a:solidFill>
              <a:schemeClr val="tx1"/>
            </a:solidFill>
            <a:prstDash val="solid"/>
          </a:ln>
        </c:spPr>
        <c:txPr>
          <a:bodyPr rot="0" vert="horz"/>
          <a:lstStyle/>
          <a:p>
            <a:pPr>
              <a:defRPr/>
            </a:pPr>
            <a:endParaRPr lang="en-US"/>
          </a:p>
        </c:txPr>
        <c:crossAx val="48980352"/>
        <c:crosses val="autoZero"/>
        <c:crossBetween val="between"/>
        <c:majorUnit val="100"/>
      </c:valAx>
      <c:valAx>
        <c:axId val="48992640"/>
        <c:scaling>
          <c:orientation val="minMax"/>
          <c:max val="25000"/>
        </c:scaling>
        <c:delete val="0"/>
        <c:axPos val="r"/>
        <c:title>
          <c:tx>
            <c:rich>
              <a:bodyPr rot="5400000" vert="horz"/>
              <a:lstStyle/>
              <a:p>
                <a:pPr>
                  <a:defRPr/>
                </a:pPr>
                <a:r>
                  <a:rPr lang="en-US" dirty="0" smtClean="0"/>
                  <a:t>Number of Living HIV/AIDS Cases</a:t>
                </a:r>
                <a:endParaRPr lang="en-US" dirty="0"/>
              </a:p>
            </c:rich>
          </c:tx>
          <c:overlay val="0"/>
        </c:title>
        <c:numFmt formatCode="General" sourceLinked="1"/>
        <c:majorTickMark val="out"/>
        <c:minorTickMark val="none"/>
        <c:tickLblPos val="nextTo"/>
        <c:crossAx val="48994560"/>
        <c:crosses val="max"/>
        <c:crossBetween val="between"/>
        <c:majorUnit val="5000"/>
      </c:valAx>
      <c:catAx>
        <c:axId val="48994560"/>
        <c:scaling>
          <c:orientation val="minMax"/>
        </c:scaling>
        <c:delete val="1"/>
        <c:axPos val="b"/>
        <c:numFmt formatCode="General" sourceLinked="1"/>
        <c:majorTickMark val="out"/>
        <c:minorTickMark val="none"/>
        <c:tickLblPos val="none"/>
        <c:crossAx val="48992640"/>
        <c:crosses val="autoZero"/>
        <c:auto val="1"/>
        <c:lblAlgn val="ctr"/>
        <c:lblOffset val="100"/>
        <c:noMultiLvlLbl val="0"/>
      </c:catAx>
      <c:spPr>
        <a:noFill/>
        <a:ln w="28139">
          <a:noFill/>
        </a:ln>
      </c:spPr>
    </c:plotArea>
    <c:legend>
      <c:legendPos val="b"/>
      <c:layout>
        <c:manualLayout>
          <c:xMode val="edge"/>
          <c:yMode val="edge"/>
          <c:x val="0.12499200073533115"/>
          <c:y val="0.9366357284878768"/>
          <c:w val="0.69951836076730367"/>
          <c:h val="5.8319984644198138E-2"/>
        </c:manualLayout>
      </c:layout>
      <c:overlay val="0"/>
      <c:spPr>
        <a:ln w="3517">
          <a:solidFill>
            <a:schemeClr val="tx1"/>
          </a:solidFill>
        </a:ln>
      </c:spPr>
      <c:txPr>
        <a:bodyPr/>
        <a:lstStyle/>
        <a:p>
          <a:pPr>
            <a:defRPr sz="1400"/>
          </a:pPr>
          <a:endParaRPr lang="en-US"/>
        </a:p>
      </c:txPr>
    </c:legend>
    <c:plotVisOnly val="1"/>
    <c:dispBlanksAs val="gap"/>
    <c:showDLblsOverMax val="0"/>
  </c:chart>
  <c:spPr>
    <a:noFill/>
    <a:ln>
      <a:noFill/>
    </a:ln>
  </c:spPr>
  <c:txPr>
    <a:bodyPr/>
    <a:lstStyle/>
    <a:p>
      <a:pPr>
        <a:defRPr sz="1606" b="0"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167735977447257E-2"/>
          <c:y val="3.4303859753161935E-2"/>
          <c:w val="0.68156350247885678"/>
          <c:h val="0.78249601245083145"/>
        </c:manualLayout>
      </c:layout>
      <c:lineChart>
        <c:grouping val="standard"/>
        <c:varyColors val="0"/>
        <c:ser>
          <c:idx val="0"/>
          <c:order val="0"/>
          <c:tx>
            <c:strRef>
              <c:f>Sheet1!$B$1</c:f>
              <c:strCache>
                <c:ptCount val="1"/>
                <c:pt idx="0">
                  <c:v>MSM</c:v>
                </c:pt>
              </c:strCache>
            </c:strRef>
          </c:tx>
          <c:spPr>
            <a:ln w="44450">
              <a:solidFill>
                <a:srgbClr val="FFCC00"/>
              </a:solidFill>
            </a:ln>
          </c:spPr>
          <c:marker>
            <c:symbol val="none"/>
          </c:marker>
          <c:cat>
            <c:numRef>
              <c:f>Sheet1!$A$2:$A$13</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Sheet1!$B$2:$B$13</c:f>
              <c:numCache>
                <c:formatCode>General</c:formatCode>
                <c:ptCount val="12"/>
                <c:pt idx="0">
                  <c:v>459</c:v>
                </c:pt>
                <c:pt idx="1">
                  <c:v>429</c:v>
                </c:pt>
                <c:pt idx="2">
                  <c:v>475</c:v>
                </c:pt>
                <c:pt idx="3">
                  <c:v>376</c:v>
                </c:pt>
                <c:pt idx="4">
                  <c:v>366</c:v>
                </c:pt>
                <c:pt idx="5">
                  <c:v>350</c:v>
                </c:pt>
                <c:pt idx="6">
                  <c:v>374</c:v>
                </c:pt>
                <c:pt idx="7">
                  <c:v>333</c:v>
                </c:pt>
                <c:pt idx="8">
                  <c:v>282</c:v>
                </c:pt>
                <c:pt idx="9">
                  <c:v>289</c:v>
                </c:pt>
                <c:pt idx="10">
                  <c:v>335</c:v>
                </c:pt>
                <c:pt idx="11">
                  <c:v>255</c:v>
                </c:pt>
              </c:numCache>
            </c:numRef>
          </c:val>
          <c:smooth val="0"/>
        </c:ser>
        <c:ser>
          <c:idx val="1"/>
          <c:order val="1"/>
          <c:tx>
            <c:strRef>
              <c:f>Sheet1!$C$1</c:f>
              <c:strCache>
                <c:ptCount val="1"/>
                <c:pt idx="0">
                  <c:v>MSM/IDU</c:v>
                </c:pt>
              </c:strCache>
            </c:strRef>
          </c:tx>
          <c:spPr>
            <a:ln w="44450"/>
          </c:spPr>
          <c:marker>
            <c:symbol val="none"/>
          </c:marker>
          <c:cat>
            <c:numRef>
              <c:f>Sheet1!$A$2:$A$13</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Sheet1!$C$2:$C$13</c:f>
              <c:numCache>
                <c:formatCode>General</c:formatCode>
                <c:ptCount val="12"/>
                <c:pt idx="0">
                  <c:v>116</c:v>
                </c:pt>
                <c:pt idx="1">
                  <c:v>96</c:v>
                </c:pt>
                <c:pt idx="2">
                  <c:v>114</c:v>
                </c:pt>
                <c:pt idx="3">
                  <c:v>86</c:v>
                </c:pt>
                <c:pt idx="4">
                  <c:v>75</c:v>
                </c:pt>
                <c:pt idx="5">
                  <c:v>88</c:v>
                </c:pt>
                <c:pt idx="6">
                  <c:v>60</c:v>
                </c:pt>
                <c:pt idx="7">
                  <c:v>70</c:v>
                </c:pt>
                <c:pt idx="8">
                  <c:v>61</c:v>
                </c:pt>
                <c:pt idx="9">
                  <c:v>46</c:v>
                </c:pt>
                <c:pt idx="10">
                  <c:v>40</c:v>
                </c:pt>
                <c:pt idx="11">
                  <c:v>31</c:v>
                </c:pt>
              </c:numCache>
            </c:numRef>
          </c:val>
          <c:smooth val="0"/>
        </c:ser>
        <c:ser>
          <c:idx val="2"/>
          <c:order val="2"/>
          <c:tx>
            <c:strRef>
              <c:f>Sheet1!$D$1</c:f>
              <c:strCache>
                <c:ptCount val="1"/>
                <c:pt idx="0">
                  <c:v>IDU</c:v>
                </c:pt>
              </c:strCache>
            </c:strRef>
          </c:tx>
          <c:spPr>
            <a:ln>
              <a:solidFill>
                <a:srgbClr val="FF99FF"/>
              </a:solidFill>
            </a:ln>
          </c:spPr>
          <c:marker>
            <c:symbol val="none"/>
          </c:marker>
          <c:cat>
            <c:numRef>
              <c:f>Sheet1!$A$2:$A$13</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Sheet1!$D$2:$D$13</c:f>
              <c:numCache>
                <c:formatCode>General</c:formatCode>
                <c:ptCount val="12"/>
                <c:pt idx="0">
                  <c:v>63</c:v>
                </c:pt>
                <c:pt idx="1">
                  <c:v>63</c:v>
                </c:pt>
                <c:pt idx="2">
                  <c:v>59</c:v>
                </c:pt>
                <c:pt idx="3">
                  <c:v>31</c:v>
                </c:pt>
                <c:pt idx="4">
                  <c:v>36</c:v>
                </c:pt>
                <c:pt idx="5">
                  <c:v>32</c:v>
                </c:pt>
                <c:pt idx="6">
                  <c:v>26</c:v>
                </c:pt>
                <c:pt idx="7">
                  <c:v>20</c:v>
                </c:pt>
                <c:pt idx="8">
                  <c:v>33</c:v>
                </c:pt>
                <c:pt idx="9">
                  <c:v>25</c:v>
                </c:pt>
                <c:pt idx="10">
                  <c:v>12</c:v>
                </c:pt>
                <c:pt idx="11">
                  <c:v>16</c:v>
                </c:pt>
              </c:numCache>
            </c:numRef>
          </c:val>
          <c:smooth val="0"/>
        </c:ser>
        <c:ser>
          <c:idx val="3"/>
          <c:order val="3"/>
          <c:tx>
            <c:strRef>
              <c:f>Sheet1!$E$1</c:f>
              <c:strCache>
                <c:ptCount val="1"/>
                <c:pt idx="0">
                  <c:v>Heterosexual</c:v>
                </c:pt>
              </c:strCache>
            </c:strRef>
          </c:tx>
          <c:marker>
            <c:symbol val="none"/>
          </c:marker>
          <c:cat>
            <c:numRef>
              <c:f>Sheet1!$A$2:$A$13</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Sheet1!$E$2:$E$13</c:f>
              <c:numCache>
                <c:formatCode>General</c:formatCode>
                <c:ptCount val="12"/>
                <c:pt idx="0">
                  <c:v>19</c:v>
                </c:pt>
                <c:pt idx="1">
                  <c:v>28</c:v>
                </c:pt>
                <c:pt idx="2">
                  <c:v>21</c:v>
                </c:pt>
                <c:pt idx="3">
                  <c:v>31</c:v>
                </c:pt>
                <c:pt idx="4">
                  <c:v>24</c:v>
                </c:pt>
                <c:pt idx="5">
                  <c:v>42</c:v>
                </c:pt>
                <c:pt idx="6">
                  <c:v>32</c:v>
                </c:pt>
                <c:pt idx="7">
                  <c:v>21</c:v>
                </c:pt>
                <c:pt idx="8">
                  <c:v>36</c:v>
                </c:pt>
                <c:pt idx="9">
                  <c:v>27</c:v>
                </c:pt>
                <c:pt idx="10">
                  <c:v>23</c:v>
                </c:pt>
                <c:pt idx="11">
                  <c:v>13</c:v>
                </c:pt>
              </c:numCache>
            </c:numRef>
          </c:val>
          <c:smooth val="0"/>
        </c:ser>
        <c:ser>
          <c:idx val="4"/>
          <c:order val="4"/>
          <c:tx>
            <c:strRef>
              <c:f>Sheet1!$F$1</c:f>
              <c:strCache>
                <c:ptCount val="1"/>
                <c:pt idx="0">
                  <c:v>Unknown</c:v>
                </c:pt>
              </c:strCache>
            </c:strRef>
          </c:tx>
          <c:marker>
            <c:symbol val="none"/>
          </c:marker>
          <c:cat>
            <c:numRef>
              <c:f>Sheet1!$A$2:$A$13</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Sheet1!$F$2:$F$13</c:f>
              <c:numCache>
                <c:formatCode>General</c:formatCode>
                <c:ptCount val="12"/>
                <c:pt idx="0">
                  <c:v>18</c:v>
                </c:pt>
                <c:pt idx="1">
                  <c:v>13</c:v>
                </c:pt>
                <c:pt idx="2">
                  <c:v>19</c:v>
                </c:pt>
                <c:pt idx="3">
                  <c:v>15</c:v>
                </c:pt>
                <c:pt idx="4">
                  <c:v>12</c:v>
                </c:pt>
                <c:pt idx="5">
                  <c:v>17</c:v>
                </c:pt>
                <c:pt idx="6">
                  <c:v>17</c:v>
                </c:pt>
                <c:pt idx="7">
                  <c:v>15</c:v>
                </c:pt>
                <c:pt idx="8">
                  <c:v>21</c:v>
                </c:pt>
                <c:pt idx="9">
                  <c:v>19</c:v>
                </c:pt>
                <c:pt idx="10">
                  <c:v>16</c:v>
                </c:pt>
                <c:pt idx="11">
                  <c:v>15</c:v>
                </c:pt>
              </c:numCache>
            </c:numRef>
          </c:val>
          <c:smooth val="0"/>
        </c:ser>
        <c:dLbls>
          <c:showLegendKey val="0"/>
          <c:showVal val="0"/>
          <c:showCatName val="0"/>
          <c:showSerName val="0"/>
          <c:showPercent val="0"/>
          <c:showBubbleSize val="0"/>
        </c:dLbls>
        <c:marker val="1"/>
        <c:smooth val="0"/>
        <c:axId val="49072768"/>
        <c:axId val="49074560"/>
      </c:lineChart>
      <c:catAx>
        <c:axId val="49072768"/>
        <c:scaling>
          <c:orientation val="minMax"/>
        </c:scaling>
        <c:delete val="0"/>
        <c:axPos val="b"/>
        <c:numFmt formatCode="General" sourceLinked="1"/>
        <c:majorTickMark val="out"/>
        <c:minorTickMark val="none"/>
        <c:tickLblPos val="nextTo"/>
        <c:txPr>
          <a:bodyPr/>
          <a:lstStyle/>
          <a:p>
            <a:pPr>
              <a:defRPr sz="1400"/>
            </a:pPr>
            <a:endParaRPr lang="en-US"/>
          </a:p>
        </c:txPr>
        <c:crossAx val="49074560"/>
        <c:crosses val="autoZero"/>
        <c:auto val="1"/>
        <c:lblAlgn val="ctr"/>
        <c:lblOffset val="100"/>
        <c:noMultiLvlLbl val="0"/>
      </c:catAx>
      <c:valAx>
        <c:axId val="49074560"/>
        <c:scaling>
          <c:orientation val="minMax"/>
        </c:scaling>
        <c:delete val="0"/>
        <c:axPos val="l"/>
        <c:majorGridlines/>
        <c:numFmt formatCode="General" sourceLinked="1"/>
        <c:majorTickMark val="out"/>
        <c:minorTickMark val="none"/>
        <c:tickLblPos val="nextTo"/>
        <c:crossAx val="49072768"/>
        <c:crosses val="autoZero"/>
        <c:crossBetween val="between"/>
      </c:valAx>
      <c:spPr>
        <a:ln w="44450">
          <a:solidFill>
            <a:schemeClr val="accent1"/>
          </a:solidFill>
        </a:ln>
      </c:spPr>
    </c:plotArea>
    <c:legend>
      <c:legendPos val="r"/>
      <c:layout>
        <c:manualLayout>
          <c:xMode val="edge"/>
          <c:yMode val="edge"/>
          <c:x val="0.77636531544668019"/>
          <c:y val="0.22672611331555295"/>
          <c:w val="0.19431369689899874"/>
          <c:h val="0.50726331611637121"/>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Sheet1!$C$1</c:f>
              <c:strCache>
                <c:ptCount val="1"/>
                <c:pt idx="0">
                  <c:v>18-29</c:v>
                </c:pt>
              </c:strCache>
            </c:strRef>
          </c:tx>
          <c:marker>
            <c:symbol val="none"/>
          </c:marker>
          <c:cat>
            <c:numRef>
              <c:f>Sheet1!$A$2:$A$13</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Sheet1!$C$2:$C$13</c:f>
              <c:numCache>
                <c:formatCode>General</c:formatCode>
                <c:ptCount val="12"/>
                <c:pt idx="0">
                  <c:v>146</c:v>
                </c:pt>
                <c:pt idx="1">
                  <c:v>111</c:v>
                </c:pt>
                <c:pt idx="2">
                  <c:v>153</c:v>
                </c:pt>
                <c:pt idx="3">
                  <c:v>119</c:v>
                </c:pt>
                <c:pt idx="4">
                  <c:v>124</c:v>
                </c:pt>
                <c:pt idx="5">
                  <c:v>155</c:v>
                </c:pt>
                <c:pt idx="6">
                  <c:v>130</c:v>
                </c:pt>
                <c:pt idx="7">
                  <c:v>115</c:v>
                </c:pt>
                <c:pt idx="8">
                  <c:v>108</c:v>
                </c:pt>
                <c:pt idx="9">
                  <c:v>103</c:v>
                </c:pt>
                <c:pt idx="10">
                  <c:v>123</c:v>
                </c:pt>
                <c:pt idx="11">
                  <c:v>116</c:v>
                </c:pt>
              </c:numCache>
            </c:numRef>
          </c:val>
          <c:smooth val="0"/>
        </c:ser>
        <c:ser>
          <c:idx val="1"/>
          <c:order val="1"/>
          <c:tx>
            <c:strRef>
              <c:f>Sheet1!$D$1</c:f>
              <c:strCache>
                <c:ptCount val="1"/>
                <c:pt idx="0">
                  <c:v>30-39</c:v>
                </c:pt>
              </c:strCache>
            </c:strRef>
          </c:tx>
          <c:marker>
            <c:symbol val="none"/>
          </c:marker>
          <c:cat>
            <c:numRef>
              <c:f>Sheet1!$A$2:$A$13</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Sheet1!$D$2:$D$13</c:f>
              <c:numCache>
                <c:formatCode>General</c:formatCode>
                <c:ptCount val="12"/>
                <c:pt idx="0">
                  <c:v>302</c:v>
                </c:pt>
                <c:pt idx="1">
                  <c:v>281</c:v>
                </c:pt>
                <c:pt idx="2">
                  <c:v>273</c:v>
                </c:pt>
                <c:pt idx="3">
                  <c:v>205</c:v>
                </c:pt>
                <c:pt idx="4">
                  <c:v>175</c:v>
                </c:pt>
                <c:pt idx="5">
                  <c:v>190</c:v>
                </c:pt>
                <c:pt idx="6">
                  <c:v>189</c:v>
                </c:pt>
                <c:pt idx="7">
                  <c:v>144</c:v>
                </c:pt>
                <c:pt idx="8">
                  <c:v>134</c:v>
                </c:pt>
                <c:pt idx="9">
                  <c:v>109</c:v>
                </c:pt>
                <c:pt idx="10">
                  <c:v>133</c:v>
                </c:pt>
                <c:pt idx="11">
                  <c:v>93</c:v>
                </c:pt>
              </c:numCache>
            </c:numRef>
          </c:val>
          <c:smooth val="0"/>
        </c:ser>
        <c:ser>
          <c:idx val="2"/>
          <c:order val="2"/>
          <c:tx>
            <c:strRef>
              <c:f>Sheet1!$E$1</c:f>
              <c:strCache>
                <c:ptCount val="1"/>
                <c:pt idx="0">
                  <c:v>40-49</c:v>
                </c:pt>
              </c:strCache>
            </c:strRef>
          </c:tx>
          <c:marker>
            <c:symbol val="none"/>
          </c:marker>
          <c:cat>
            <c:numRef>
              <c:f>Sheet1!$A$2:$A$13</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Sheet1!$E$2:$E$13</c:f>
              <c:numCache>
                <c:formatCode>General</c:formatCode>
                <c:ptCount val="12"/>
                <c:pt idx="0">
                  <c:v>158</c:v>
                </c:pt>
                <c:pt idx="1">
                  <c:v>176</c:v>
                </c:pt>
                <c:pt idx="2">
                  <c:v>186</c:v>
                </c:pt>
                <c:pt idx="3">
                  <c:v>158</c:v>
                </c:pt>
                <c:pt idx="4">
                  <c:v>143</c:v>
                </c:pt>
                <c:pt idx="5">
                  <c:v>128</c:v>
                </c:pt>
                <c:pt idx="6">
                  <c:v>143</c:v>
                </c:pt>
                <c:pt idx="7">
                  <c:v>127</c:v>
                </c:pt>
                <c:pt idx="8">
                  <c:v>124</c:v>
                </c:pt>
                <c:pt idx="9">
                  <c:v>127</c:v>
                </c:pt>
                <c:pt idx="10">
                  <c:v>122</c:v>
                </c:pt>
                <c:pt idx="11">
                  <c:v>82</c:v>
                </c:pt>
              </c:numCache>
            </c:numRef>
          </c:val>
          <c:smooth val="0"/>
        </c:ser>
        <c:ser>
          <c:idx val="3"/>
          <c:order val="3"/>
          <c:tx>
            <c:strRef>
              <c:f>Sheet1!$F$1</c:f>
              <c:strCache>
                <c:ptCount val="1"/>
                <c:pt idx="0">
                  <c:v>50-59</c:v>
                </c:pt>
              </c:strCache>
            </c:strRef>
          </c:tx>
          <c:marker>
            <c:symbol val="none"/>
          </c:marker>
          <c:cat>
            <c:numRef>
              <c:f>Sheet1!$A$2:$A$13</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Sheet1!$F$2:$F$13</c:f>
              <c:numCache>
                <c:formatCode>General</c:formatCode>
                <c:ptCount val="12"/>
                <c:pt idx="0">
                  <c:v>60</c:v>
                </c:pt>
                <c:pt idx="1">
                  <c:v>51</c:v>
                </c:pt>
                <c:pt idx="2">
                  <c:v>62</c:v>
                </c:pt>
                <c:pt idx="3">
                  <c:v>49</c:v>
                </c:pt>
                <c:pt idx="4">
                  <c:v>56</c:v>
                </c:pt>
                <c:pt idx="5">
                  <c:v>44</c:v>
                </c:pt>
                <c:pt idx="6">
                  <c:v>40</c:v>
                </c:pt>
                <c:pt idx="7">
                  <c:v>60</c:v>
                </c:pt>
                <c:pt idx="8">
                  <c:v>50</c:v>
                </c:pt>
                <c:pt idx="9">
                  <c:v>54</c:v>
                </c:pt>
                <c:pt idx="10">
                  <c:v>39</c:v>
                </c:pt>
                <c:pt idx="11">
                  <c:v>29</c:v>
                </c:pt>
              </c:numCache>
            </c:numRef>
          </c:val>
          <c:smooth val="0"/>
        </c:ser>
        <c:ser>
          <c:idx val="4"/>
          <c:order val="4"/>
          <c:tx>
            <c:strRef>
              <c:f>Sheet1!$G$1</c:f>
              <c:strCache>
                <c:ptCount val="1"/>
                <c:pt idx="0">
                  <c:v>60+</c:v>
                </c:pt>
              </c:strCache>
            </c:strRef>
          </c:tx>
          <c:marker>
            <c:symbol val="none"/>
          </c:marker>
          <c:cat>
            <c:numRef>
              <c:f>Sheet1!$A$2:$A$13</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Sheet1!$G$2:$G$13</c:f>
              <c:numCache>
                <c:formatCode>General</c:formatCode>
                <c:ptCount val="12"/>
                <c:pt idx="0">
                  <c:v>9</c:v>
                </c:pt>
                <c:pt idx="1">
                  <c:v>8</c:v>
                </c:pt>
                <c:pt idx="2">
                  <c:v>17</c:v>
                </c:pt>
                <c:pt idx="3">
                  <c:v>12</c:v>
                </c:pt>
                <c:pt idx="4">
                  <c:v>16</c:v>
                </c:pt>
                <c:pt idx="5">
                  <c:v>13</c:v>
                </c:pt>
                <c:pt idx="6">
                  <c:v>7</c:v>
                </c:pt>
                <c:pt idx="7">
                  <c:v>17</c:v>
                </c:pt>
                <c:pt idx="8">
                  <c:v>16</c:v>
                </c:pt>
                <c:pt idx="9">
                  <c:v>15</c:v>
                </c:pt>
                <c:pt idx="10">
                  <c:v>11</c:v>
                </c:pt>
                <c:pt idx="11">
                  <c:v>12</c:v>
                </c:pt>
              </c:numCache>
            </c:numRef>
          </c:val>
          <c:smooth val="0"/>
        </c:ser>
        <c:dLbls>
          <c:showLegendKey val="0"/>
          <c:showVal val="0"/>
          <c:showCatName val="0"/>
          <c:showSerName val="0"/>
          <c:showPercent val="0"/>
          <c:showBubbleSize val="0"/>
        </c:dLbls>
        <c:marker val="1"/>
        <c:smooth val="0"/>
        <c:axId val="49137536"/>
        <c:axId val="49139072"/>
      </c:lineChart>
      <c:catAx>
        <c:axId val="49137536"/>
        <c:scaling>
          <c:orientation val="minMax"/>
        </c:scaling>
        <c:delete val="0"/>
        <c:axPos val="b"/>
        <c:numFmt formatCode="General" sourceLinked="1"/>
        <c:majorTickMark val="out"/>
        <c:minorTickMark val="none"/>
        <c:tickLblPos val="nextTo"/>
        <c:txPr>
          <a:bodyPr/>
          <a:lstStyle/>
          <a:p>
            <a:pPr>
              <a:defRPr sz="1400"/>
            </a:pPr>
            <a:endParaRPr lang="en-US"/>
          </a:p>
        </c:txPr>
        <c:crossAx val="49139072"/>
        <c:crosses val="autoZero"/>
        <c:auto val="1"/>
        <c:lblAlgn val="ctr"/>
        <c:lblOffset val="100"/>
        <c:noMultiLvlLbl val="0"/>
      </c:catAx>
      <c:valAx>
        <c:axId val="49139072"/>
        <c:scaling>
          <c:orientation val="minMax"/>
        </c:scaling>
        <c:delete val="0"/>
        <c:axPos val="l"/>
        <c:majorGridlines/>
        <c:numFmt formatCode="General" sourceLinked="1"/>
        <c:majorTickMark val="out"/>
        <c:minorTickMark val="none"/>
        <c:tickLblPos val="nextTo"/>
        <c:crossAx val="49137536"/>
        <c:crosses val="autoZero"/>
        <c:crossBetween val="between"/>
      </c:valAx>
      <c:spPr>
        <a:ln w="44450">
          <a:solidFill>
            <a:schemeClr val="accent1"/>
          </a:solidFill>
        </a:ln>
      </c:spPr>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Median Cd4 at ART (cells/mm3)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2007</c:v>
                </c:pt>
                <c:pt idx="1">
                  <c:v>2008</c:v>
                </c:pt>
                <c:pt idx="2">
                  <c:v>2009</c:v>
                </c:pt>
                <c:pt idx="3">
                  <c:v>2010</c:v>
                </c:pt>
                <c:pt idx="4">
                  <c:v>2011</c:v>
                </c:pt>
              </c:numCache>
            </c:numRef>
          </c:cat>
          <c:val>
            <c:numRef>
              <c:f>Sheet1!$B$2:$B$6</c:f>
              <c:numCache>
                <c:formatCode>General</c:formatCode>
                <c:ptCount val="5"/>
                <c:pt idx="0">
                  <c:v>364</c:v>
                </c:pt>
                <c:pt idx="1">
                  <c:v>383</c:v>
                </c:pt>
                <c:pt idx="2">
                  <c:v>412</c:v>
                </c:pt>
                <c:pt idx="3">
                  <c:v>403</c:v>
                </c:pt>
                <c:pt idx="4">
                  <c:v>434</c:v>
                </c:pt>
              </c:numCache>
            </c:numRef>
          </c:val>
        </c:ser>
        <c:dLbls>
          <c:showLegendKey val="0"/>
          <c:showVal val="0"/>
          <c:showCatName val="0"/>
          <c:showSerName val="0"/>
          <c:showPercent val="0"/>
          <c:showBubbleSize val="0"/>
        </c:dLbls>
        <c:gapWidth val="150"/>
        <c:axId val="73900416"/>
        <c:axId val="73902336"/>
      </c:barChart>
      <c:catAx>
        <c:axId val="73900416"/>
        <c:scaling>
          <c:orientation val="minMax"/>
        </c:scaling>
        <c:delete val="0"/>
        <c:axPos val="b"/>
        <c:title>
          <c:tx>
            <c:rich>
              <a:bodyPr/>
              <a:lstStyle/>
              <a:p>
                <a:pPr>
                  <a:defRPr/>
                </a:pPr>
                <a:r>
                  <a:rPr lang="en-US" dirty="0" smtClean="0"/>
                  <a:t>Year of HIV Diagnosis</a:t>
                </a:r>
                <a:endParaRPr lang="en-US" dirty="0"/>
              </a:p>
            </c:rich>
          </c:tx>
          <c:overlay val="0"/>
        </c:title>
        <c:numFmt formatCode="General" sourceLinked="1"/>
        <c:majorTickMark val="out"/>
        <c:minorTickMark val="none"/>
        <c:tickLblPos val="nextTo"/>
        <c:crossAx val="73902336"/>
        <c:crosses val="autoZero"/>
        <c:auto val="1"/>
        <c:lblAlgn val="ctr"/>
        <c:lblOffset val="100"/>
        <c:noMultiLvlLbl val="0"/>
      </c:catAx>
      <c:valAx>
        <c:axId val="73902336"/>
        <c:scaling>
          <c:orientation val="minMax"/>
        </c:scaling>
        <c:delete val="0"/>
        <c:axPos val="l"/>
        <c:title>
          <c:tx>
            <c:rich>
              <a:bodyPr rot="-5400000" vert="horz"/>
              <a:lstStyle/>
              <a:p>
                <a:pPr>
                  <a:defRPr/>
                </a:pPr>
                <a:r>
                  <a:rPr lang="en-US" dirty="0" smtClean="0"/>
                  <a:t>Median CD4 at DX (cells/mm3)</a:t>
                </a:r>
                <a:endParaRPr lang="en-US" dirty="0"/>
              </a:p>
            </c:rich>
          </c:tx>
          <c:overlay val="0"/>
        </c:title>
        <c:numFmt formatCode="General" sourceLinked="1"/>
        <c:majorTickMark val="out"/>
        <c:minorTickMark val="none"/>
        <c:tickLblPos val="nextTo"/>
        <c:crossAx val="73900416"/>
        <c:crosses val="autoZero"/>
        <c:crossBetween val="between"/>
      </c:valAx>
      <c:spPr>
        <a:solidFill>
          <a:schemeClr val="bg1"/>
        </a:solidFill>
      </c:spPr>
    </c:plotArea>
    <c:plotVisOnly val="1"/>
    <c:dispBlanksAs val="gap"/>
    <c:showDLblsOverMax val="0"/>
  </c:chart>
  <c:spPr>
    <a:solidFill>
      <a:schemeClr val="bg1"/>
    </a:solidFill>
  </c:spPr>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&lt;200</c:v>
                </c:pt>
                <c:pt idx="1">
                  <c:v>200-350</c:v>
                </c:pt>
                <c:pt idx="2">
                  <c:v>351-500</c:v>
                </c:pt>
                <c:pt idx="3">
                  <c:v>&gt;500</c:v>
                </c:pt>
              </c:strCache>
            </c:strRef>
          </c:cat>
          <c:val>
            <c:numRef>
              <c:f>Sheet1!$B$2:$B$5</c:f>
              <c:numCache>
                <c:formatCode>0%</c:formatCode>
                <c:ptCount val="4"/>
                <c:pt idx="0">
                  <c:v>0.97000000000000064</c:v>
                </c:pt>
                <c:pt idx="1">
                  <c:v>0.92</c:v>
                </c:pt>
                <c:pt idx="2">
                  <c:v>0.82000000000000162</c:v>
                </c:pt>
                <c:pt idx="3">
                  <c:v>0.6500000000000038</c:v>
                </c:pt>
              </c:numCache>
            </c:numRef>
          </c:val>
        </c:ser>
        <c:dLbls>
          <c:showLegendKey val="0"/>
          <c:showVal val="1"/>
          <c:showCatName val="0"/>
          <c:showSerName val="0"/>
          <c:showPercent val="0"/>
          <c:showBubbleSize val="0"/>
        </c:dLbls>
        <c:gapWidth val="150"/>
        <c:axId val="73975296"/>
        <c:axId val="73999104"/>
      </c:barChart>
      <c:catAx>
        <c:axId val="73975296"/>
        <c:scaling>
          <c:orientation val="minMax"/>
        </c:scaling>
        <c:delete val="0"/>
        <c:axPos val="b"/>
        <c:title>
          <c:tx>
            <c:rich>
              <a:bodyPr/>
              <a:lstStyle/>
              <a:p>
                <a:pPr>
                  <a:defRPr/>
                </a:pPr>
                <a:r>
                  <a:rPr lang="en-US" dirty="0" smtClean="0">
                    <a:latin typeface="+mn-lt"/>
                  </a:rPr>
                  <a:t>CD4 Count (cells/</a:t>
                </a:r>
                <a:r>
                  <a:rPr lang="en-US" dirty="0" smtClean="0">
                    <a:latin typeface="+mn-lt"/>
                    <a:cs typeface="Times New Roman"/>
                  </a:rPr>
                  <a:t>µ</a:t>
                </a:r>
                <a:r>
                  <a:rPr lang="en-US" dirty="0" smtClean="0">
                    <a:latin typeface="+mn-lt"/>
                  </a:rPr>
                  <a:t>L)</a:t>
                </a:r>
                <a:endParaRPr lang="en-US" dirty="0">
                  <a:latin typeface="+mn-lt"/>
                </a:endParaRPr>
              </a:p>
            </c:rich>
          </c:tx>
          <c:overlay val="0"/>
        </c:title>
        <c:numFmt formatCode="General" sourceLinked="0"/>
        <c:majorTickMark val="out"/>
        <c:minorTickMark val="none"/>
        <c:tickLblPos val="nextTo"/>
        <c:crossAx val="73999104"/>
        <c:crosses val="autoZero"/>
        <c:auto val="1"/>
        <c:lblAlgn val="ctr"/>
        <c:lblOffset val="100"/>
        <c:noMultiLvlLbl val="0"/>
      </c:catAx>
      <c:valAx>
        <c:axId val="73999104"/>
        <c:scaling>
          <c:orientation val="minMax"/>
          <c:max val="1"/>
        </c:scaling>
        <c:delete val="0"/>
        <c:axPos val="l"/>
        <c:title>
          <c:tx>
            <c:rich>
              <a:bodyPr rot="-5400000" vert="horz"/>
              <a:lstStyle/>
              <a:p>
                <a:pPr>
                  <a:defRPr/>
                </a:pPr>
                <a:r>
                  <a:rPr lang="en-US" dirty="0" smtClean="0"/>
                  <a:t>% Receiving ART</a:t>
                </a:r>
                <a:endParaRPr lang="en-US" dirty="0"/>
              </a:p>
            </c:rich>
          </c:tx>
          <c:overlay val="0"/>
        </c:title>
        <c:numFmt formatCode="0%" sourceLinked="1"/>
        <c:majorTickMark val="out"/>
        <c:minorTickMark val="none"/>
        <c:tickLblPos val="nextTo"/>
        <c:crossAx val="73975296"/>
        <c:crosses val="autoZero"/>
        <c:crossBetween val="between"/>
        <c:majorUnit val="0.2"/>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071522309711294E-2"/>
          <c:y val="3.9347072566155591E-2"/>
          <c:w val="0.89895316904831346"/>
          <c:h val="0.63403814342211762"/>
        </c:manualLayout>
      </c:layout>
      <c:barChart>
        <c:barDir val="col"/>
        <c:grouping val="clustered"/>
        <c:varyColors val="0"/>
        <c:ser>
          <c:idx val="0"/>
          <c:order val="0"/>
          <c:tx>
            <c:strRef>
              <c:f>Sheet1!$A$2</c:f>
              <c:strCache>
                <c:ptCount val="1"/>
                <c:pt idx="0">
                  <c:v>2009 Diagnoses</c:v>
                </c:pt>
              </c:strCache>
            </c:strRef>
          </c:tx>
          <c:spPr>
            <a:solidFill>
              <a:srgbClr val="92D050"/>
            </a:solidFill>
          </c:spPr>
          <c:invertIfNegative val="0"/>
          <c:dLbls>
            <c:dLbl>
              <c:idx val="5"/>
              <c:layout>
                <c:manualLayout>
                  <c:x val="-9.9175692695915672E-3"/>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Sheet1!$B$1:$G$1</c:f>
              <c:strCache>
                <c:ptCount val="4"/>
                <c:pt idx="0">
                  <c:v>New diagnoses*</c:v>
                </c:pt>
                <c:pt idx="1">
                  <c:v>Linked to care within 3 months of diagnosis</c:v>
                </c:pt>
                <c:pt idx="2">
                  <c:v>Retained in care for 3-6 months after linkage</c:v>
                </c:pt>
                <c:pt idx="3">
                  <c:v>Viral suppression^ within 12 months among all new diagnoses</c:v>
                </c:pt>
              </c:strCache>
            </c:strRef>
          </c:cat>
          <c:val>
            <c:numRef>
              <c:f>Sheet1!$B$2:$G$2</c:f>
              <c:numCache>
                <c:formatCode>0%</c:formatCode>
                <c:ptCount val="4"/>
                <c:pt idx="0">
                  <c:v>1</c:v>
                </c:pt>
                <c:pt idx="1">
                  <c:v>0.86</c:v>
                </c:pt>
                <c:pt idx="2">
                  <c:v>0.62</c:v>
                </c:pt>
                <c:pt idx="3">
                  <c:v>0.46346555323590816</c:v>
                </c:pt>
              </c:numCache>
            </c:numRef>
          </c:val>
        </c:ser>
        <c:ser>
          <c:idx val="1"/>
          <c:order val="1"/>
          <c:tx>
            <c:strRef>
              <c:f>Sheet1!$A$3</c:f>
              <c:strCache>
                <c:ptCount val="1"/>
                <c:pt idx="0">
                  <c:v>2010 Diagnoses</c:v>
                </c:pt>
              </c:strCache>
            </c:strRef>
          </c:tx>
          <c:spPr>
            <a:solidFill>
              <a:srgbClr val="FFFF00"/>
            </a:solidFill>
          </c:spPr>
          <c:invertIfNegative val="0"/>
          <c:dLbls>
            <c:dLbl>
              <c:idx val="4"/>
              <c:layout>
                <c:manualLayout>
                  <c:x val="2.8335912198833406E-3"/>
                  <c:y val="6.1111931144353739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4.2503868298249979E-3"/>
                  <c:y val="5.8526281499880393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solidFill>
                      <a:schemeClr val="tx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Sheet1!$B$1:$G$1</c:f>
              <c:strCache>
                <c:ptCount val="4"/>
                <c:pt idx="0">
                  <c:v>New diagnoses*</c:v>
                </c:pt>
                <c:pt idx="1">
                  <c:v>Linked to care within 3 months of diagnosis</c:v>
                </c:pt>
                <c:pt idx="2">
                  <c:v>Retained in care for 3-6 months after linkage</c:v>
                </c:pt>
                <c:pt idx="3">
                  <c:v>Viral suppression^ within 12 months among all new diagnoses</c:v>
                </c:pt>
              </c:strCache>
            </c:strRef>
          </c:cat>
          <c:val>
            <c:numRef>
              <c:f>Sheet1!$B$3:$G$3</c:f>
              <c:numCache>
                <c:formatCode>0%</c:formatCode>
                <c:ptCount val="4"/>
                <c:pt idx="0">
                  <c:v>1</c:v>
                </c:pt>
                <c:pt idx="1">
                  <c:v>0.84</c:v>
                </c:pt>
                <c:pt idx="2">
                  <c:v>0.63</c:v>
                </c:pt>
                <c:pt idx="3">
                  <c:v>0.56097560975609762</c:v>
                </c:pt>
              </c:numCache>
            </c:numRef>
          </c:val>
        </c:ser>
        <c:ser>
          <c:idx val="2"/>
          <c:order val="2"/>
          <c:tx>
            <c:strRef>
              <c:f>Sheet1!$A$4</c:f>
              <c:strCache>
                <c:ptCount val="1"/>
                <c:pt idx="0">
                  <c:v>2011 Diagnoses</c:v>
                </c:pt>
              </c:strCache>
            </c:strRef>
          </c:tx>
          <c:invertIfNegative val="0"/>
          <c:dLbls>
            <c:dLbl>
              <c:idx val="2"/>
              <c:layout>
                <c:manualLayout>
                  <c:x val="-4.2503868298250456E-3"/>
                  <c:y val="5.1712992889463572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Sheet1!$B$1:$G$1</c:f>
              <c:strCache>
                <c:ptCount val="4"/>
                <c:pt idx="0">
                  <c:v>New diagnoses*</c:v>
                </c:pt>
                <c:pt idx="1">
                  <c:v>Linked to care within 3 months of diagnosis</c:v>
                </c:pt>
                <c:pt idx="2">
                  <c:v>Retained in care for 3-6 months after linkage</c:v>
                </c:pt>
                <c:pt idx="3">
                  <c:v>Viral suppression^ within 12 months among all new diagnoses</c:v>
                </c:pt>
              </c:strCache>
            </c:strRef>
          </c:cat>
          <c:val>
            <c:numRef>
              <c:f>Sheet1!$B$4:$G$4</c:f>
              <c:numCache>
                <c:formatCode>0%</c:formatCode>
                <c:ptCount val="4"/>
                <c:pt idx="0">
                  <c:v>1</c:v>
                </c:pt>
                <c:pt idx="1">
                  <c:v>0.86</c:v>
                </c:pt>
                <c:pt idx="2">
                  <c:v>0.65</c:v>
                </c:pt>
                <c:pt idx="3">
                  <c:v>0.58056872037914697</c:v>
                </c:pt>
              </c:numCache>
            </c:numRef>
          </c:val>
        </c:ser>
        <c:ser>
          <c:idx val="3"/>
          <c:order val="3"/>
          <c:tx>
            <c:strRef>
              <c:f>Sheet1!$A$5</c:f>
              <c:strCache>
                <c:ptCount val="1"/>
                <c:pt idx="0">
                  <c:v>2012 Diagnoses</c:v>
                </c:pt>
              </c:strCache>
            </c:strRef>
          </c:tx>
          <c:spPr>
            <a:solidFill>
              <a:srgbClr val="FF99FF"/>
            </a:solidFill>
          </c:spPr>
          <c:invertIfNegative val="0"/>
          <c:dLbls>
            <c:dLbl>
              <c:idx val="1"/>
              <c:layout>
                <c:manualLayout>
                  <c:x val="1.1334364879533329E-2"/>
                  <c:y val="-1.1286258900895307E-2"/>
                </c:manualLayout>
              </c:layout>
              <c:tx>
                <c:rich>
                  <a:bodyPr/>
                  <a:lstStyle/>
                  <a:p>
                    <a:r>
                      <a:rPr lang="en-US" dirty="0" smtClean="0">
                        <a:solidFill>
                          <a:schemeClr val="tx1"/>
                        </a:solidFill>
                      </a:rPr>
                      <a:t>89%</a:t>
                    </a:r>
                    <a:endParaRPr lang="en-US" dirty="0">
                      <a:solidFill>
                        <a:schemeClr val="tx1"/>
                      </a:solidFill>
                    </a:endParaRP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7.0839780497083376E-3"/>
                  <c:y val="1.6419893214705645E-3"/>
                </c:manualLayout>
              </c:layout>
              <c:tx>
                <c:rich>
                  <a:bodyPr/>
                  <a:lstStyle/>
                  <a:p>
                    <a:r>
                      <a:rPr lang="en-US" dirty="0" smtClean="0">
                        <a:solidFill>
                          <a:schemeClr val="tx1"/>
                        </a:solidFill>
                      </a:rPr>
                      <a:t>64%</a:t>
                    </a:r>
                    <a:endParaRPr lang="en-US" dirty="0">
                      <a:solidFill>
                        <a:schemeClr val="tx1"/>
                      </a:solidFill>
                    </a:endParaRP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8.5007736596500027E-3"/>
                  <c:y val="-3.5293099674757874E-3"/>
                </c:manualLayout>
              </c:layout>
              <c:tx>
                <c:rich>
                  <a:bodyPr/>
                  <a:lstStyle/>
                  <a:p>
                    <a:r>
                      <a:rPr lang="en-US" dirty="0" smtClean="0">
                        <a:solidFill>
                          <a:schemeClr val="tx1"/>
                        </a:solidFill>
                      </a:rPr>
                      <a:t>68%</a:t>
                    </a:r>
                    <a:endParaRPr lang="en-US" dirty="0">
                      <a:solidFill>
                        <a:schemeClr val="tx1"/>
                      </a:solidFill>
                    </a:endParaRP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4169071686510083E-3"/>
                  <c:y val="1.6419893214705645E-3"/>
                </c:manualLayout>
              </c:layout>
              <c:tx>
                <c:rich>
                  <a:bodyPr/>
                  <a:lstStyle/>
                  <a:p>
                    <a:r>
                      <a:rPr lang="en-US" dirty="0">
                        <a:solidFill>
                          <a:schemeClr val="tx1"/>
                        </a:solidFill>
                      </a:rPr>
                      <a:t>57%</a:t>
                    </a:r>
                  </a:p>
                </c:rich>
              </c:tx>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2.8335912198833367E-3"/>
                  <c:y val="6.8132886104169104E-3"/>
                </c:manualLayout>
              </c:layout>
              <c:tx>
                <c:rich>
                  <a:bodyPr/>
                  <a:lstStyle/>
                  <a:p>
                    <a:r>
                      <a:rPr lang="en-US" dirty="0">
                        <a:solidFill>
                          <a:schemeClr val="tx1"/>
                        </a:solidFill>
                      </a:rPr>
                      <a:t>68%</a:t>
                    </a:r>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0">
                    <a:solidFill>
                      <a:schemeClr val="tx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Sheet1!$B$1:$G$1</c:f>
              <c:strCache>
                <c:ptCount val="4"/>
                <c:pt idx="0">
                  <c:v>New diagnoses*</c:v>
                </c:pt>
                <c:pt idx="1">
                  <c:v>Linked to care within 3 months of diagnosis</c:v>
                </c:pt>
                <c:pt idx="2">
                  <c:v>Retained in care for 3-6 months after linkage</c:v>
                </c:pt>
                <c:pt idx="3">
                  <c:v>Viral suppression^ within 12 months among all new diagnoses</c:v>
                </c:pt>
              </c:strCache>
            </c:strRef>
          </c:cat>
          <c:val>
            <c:numRef>
              <c:f>Sheet1!$B$5:$G$5</c:f>
              <c:numCache>
                <c:formatCode>0%</c:formatCode>
                <c:ptCount val="4"/>
                <c:pt idx="0">
                  <c:v>1</c:v>
                </c:pt>
                <c:pt idx="1">
                  <c:v>0.89</c:v>
                </c:pt>
                <c:pt idx="2">
                  <c:v>0.64</c:v>
                </c:pt>
                <c:pt idx="3">
                  <c:v>0.67590618336886998</c:v>
                </c:pt>
              </c:numCache>
            </c:numRef>
          </c:val>
        </c:ser>
        <c:dLbls>
          <c:showLegendKey val="0"/>
          <c:showVal val="0"/>
          <c:showCatName val="0"/>
          <c:showSerName val="0"/>
          <c:showPercent val="0"/>
          <c:showBubbleSize val="0"/>
        </c:dLbls>
        <c:gapWidth val="150"/>
        <c:axId val="88761088"/>
        <c:axId val="88762624"/>
      </c:barChart>
      <c:catAx>
        <c:axId val="88761088"/>
        <c:scaling>
          <c:orientation val="minMax"/>
        </c:scaling>
        <c:delete val="0"/>
        <c:axPos val="b"/>
        <c:numFmt formatCode="General" sourceLinked="1"/>
        <c:majorTickMark val="out"/>
        <c:minorTickMark val="none"/>
        <c:tickLblPos val="nextTo"/>
        <c:txPr>
          <a:bodyPr/>
          <a:lstStyle/>
          <a:p>
            <a:pPr>
              <a:defRPr sz="1200"/>
            </a:pPr>
            <a:endParaRPr lang="en-US"/>
          </a:p>
        </c:txPr>
        <c:crossAx val="88762624"/>
        <c:crosses val="autoZero"/>
        <c:auto val="1"/>
        <c:lblAlgn val="ctr"/>
        <c:lblOffset val="100"/>
        <c:noMultiLvlLbl val="0"/>
      </c:catAx>
      <c:valAx>
        <c:axId val="88762624"/>
        <c:scaling>
          <c:orientation val="minMax"/>
          <c:max val="1"/>
        </c:scaling>
        <c:delete val="0"/>
        <c:axPos val="l"/>
        <c:numFmt formatCode="0%" sourceLinked="1"/>
        <c:majorTickMark val="out"/>
        <c:minorTickMark val="none"/>
        <c:tickLblPos val="nextTo"/>
        <c:txPr>
          <a:bodyPr/>
          <a:lstStyle/>
          <a:p>
            <a:pPr>
              <a:defRPr sz="1200">
                <a:latin typeface="Arial" pitchFamily="34" charset="0"/>
                <a:cs typeface="Arial" pitchFamily="34" charset="0"/>
              </a:defRPr>
            </a:pPr>
            <a:endParaRPr lang="en-US"/>
          </a:p>
        </c:txPr>
        <c:crossAx val="88761088"/>
        <c:crosses val="autoZero"/>
        <c:crossBetween val="between"/>
      </c:valAx>
      <c:spPr>
        <a:noFill/>
        <a:ln w="25379">
          <a:noFill/>
        </a:ln>
      </c:spPr>
    </c:plotArea>
    <c:legend>
      <c:legendPos val="r"/>
      <c:layout>
        <c:manualLayout>
          <c:xMode val="edge"/>
          <c:yMode val="edge"/>
          <c:x val="0.54739683329447575"/>
          <c:y val="3.7579669057205015E-2"/>
          <c:w val="0.37821607368523458"/>
          <c:h val="0.11894884180201458"/>
        </c:manualLayout>
      </c:layout>
      <c:overlay val="1"/>
      <c:txPr>
        <a:bodyPr/>
        <a:lstStyle/>
        <a:p>
          <a:pPr>
            <a:defRPr sz="1200"/>
          </a:pPr>
          <a:endParaRPr lang="en-US"/>
        </a:p>
      </c:txPr>
    </c:legend>
    <c:plotVisOnly val="1"/>
    <c:dispBlanksAs val="gap"/>
    <c:showDLblsOverMax val="0"/>
  </c:chart>
  <c:txPr>
    <a:bodyPr/>
    <a:lstStyle/>
    <a:p>
      <a:pPr>
        <a:defRPr sz="1799"/>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C24B65-C66F-4209-8B12-85C0FD2F210D}" type="doc">
      <dgm:prSet loTypeId="urn:microsoft.com/office/officeart/2005/8/layout/cycle1" loCatId="cycle" qsTypeId="urn:microsoft.com/office/officeart/2005/8/quickstyle/simple2" qsCatId="simple" csTypeId="urn:microsoft.com/office/officeart/2005/8/colors/accent1_1" csCatId="accent1" phldr="1"/>
      <dgm:spPr/>
      <dgm:t>
        <a:bodyPr/>
        <a:lstStyle/>
        <a:p>
          <a:endParaRPr lang="en-US"/>
        </a:p>
      </dgm:t>
    </dgm:pt>
    <dgm:pt modelId="{39D5BC86-87CF-43BE-9ED2-23D21EB71A92}">
      <dgm:prSet phldrT="[Text]"/>
      <dgm:spPr/>
      <dgm:t>
        <a:bodyPr/>
        <a:lstStyle/>
        <a:p>
          <a:r>
            <a:rPr lang="en-US" dirty="0" smtClean="0"/>
            <a:t> </a:t>
          </a:r>
          <a:endParaRPr lang="en-US" dirty="0"/>
        </a:p>
      </dgm:t>
    </dgm:pt>
    <dgm:pt modelId="{E268F327-8609-4795-B578-5C0CAF35F114}" type="parTrans" cxnId="{6C38694B-5A68-46F8-A2B1-C027ABF29FD4}">
      <dgm:prSet/>
      <dgm:spPr/>
      <dgm:t>
        <a:bodyPr/>
        <a:lstStyle/>
        <a:p>
          <a:endParaRPr lang="en-US"/>
        </a:p>
      </dgm:t>
    </dgm:pt>
    <dgm:pt modelId="{FF580F30-4DC8-4397-908D-B426706AA68C}" type="sibTrans" cxnId="{6C38694B-5A68-46F8-A2B1-C027ABF29FD4}">
      <dgm:prSet/>
      <dgm:spPr>
        <a:solidFill>
          <a:srgbClr val="FF9700"/>
        </a:solidFill>
        <a:ln>
          <a:solidFill>
            <a:srgbClr val="FF9700"/>
          </a:solidFill>
        </a:ln>
      </dgm:spPr>
      <dgm:t>
        <a:bodyPr/>
        <a:lstStyle/>
        <a:p>
          <a:endParaRPr lang="en-US"/>
        </a:p>
      </dgm:t>
    </dgm:pt>
    <dgm:pt modelId="{BB9174F2-D0F6-468C-A82D-C9E84BD1B004}">
      <dgm:prSet phldrT="[Text]"/>
      <dgm:spPr/>
      <dgm:t>
        <a:bodyPr/>
        <a:lstStyle/>
        <a:p>
          <a:r>
            <a:rPr lang="en-US" dirty="0" smtClean="0"/>
            <a:t> </a:t>
          </a:r>
          <a:endParaRPr lang="en-US" dirty="0"/>
        </a:p>
      </dgm:t>
    </dgm:pt>
    <dgm:pt modelId="{9DCD3338-911D-4BA6-B2DB-CD2190958285}" type="parTrans" cxnId="{3939BDAD-B515-44D2-8466-5D38A84300F0}">
      <dgm:prSet/>
      <dgm:spPr/>
      <dgm:t>
        <a:bodyPr/>
        <a:lstStyle/>
        <a:p>
          <a:endParaRPr lang="en-US"/>
        </a:p>
      </dgm:t>
    </dgm:pt>
    <dgm:pt modelId="{C1F34409-CEBD-4454-8599-D33CF5308B51}" type="sibTrans" cxnId="{3939BDAD-B515-44D2-8466-5D38A84300F0}">
      <dgm:prSet/>
      <dgm:spPr>
        <a:solidFill>
          <a:srgbClr val="FF9700"/>
        </a:solidFill>
        <a:ln>
          <a:solidFill>
            <a:srgbClr val="FF9700"/>
          </a:solidFill>
        </a:ln>
      </dgm:spPr>
      <dgm:t>
        <a:bodyPr/>
        <a:lstStyle/>
        <a:p>
          <a:endParaRPr lang="en-US"/>
        </a:p>
      </dgm:t>
    </dgm:pt>
    <dgm:pt modelId="{8B51D66A-3F88-48A3-AD99-9BFEF9796E43}">
      <dgm:prSet phldrT="[Text]"/>
      <dgm:spPr/>
      <dgm:t>
        <a:bodyPr/>
        <a:lstStyle/>
        <a:p>
          <a:r>
            <a:rPr lang="en-US" dirty="0" smtClean="0"/>
            <a:t> </a:t>
          </a:r>
          <a:endParaRPr lang="en-US" dirty="0"/>
        </a:p>
      </dgm:t>
    </dgm:pt>
    <dgm:pt modelId="{204A6AF7-C48F-4A17-9051-078AEC0C8142}" type="parTrans" cxnId="{8F4A7367-72EB-4C79-B2F6-97E7974ED34E}">
      <dgm:prSet/>
      <dgm:spPr/>
      <dgm:t>
        <a:bodyPr/>
        <a:lstStyle/>
        <a:p>
          <a:endParaRPr lang="en-US"/>
        </a:p>
      </dgm:t>
    </dgm:pt>
    <dgm:pt modelId="{07DB8B9F-2572-47ED-B939-429AA63370F4}" type="sibTrans" cxnId="{8F4A7367-72EB-4C79-B2F6-97E7974ED34E}">
      <dgm:prSet/>
      <dgm:spPr>
        <a:solidFill>
          <a:srgbClr val="FF9700"/>
        </a:solidFill>
        <a:ln>
          <a:solidFill>
            <a:srgbClr val="FF9700"/>
          </a:solidFill>
        </a:ln>
      </dgm:spPr>
      <dgm:t>
        <a:bodyPr/>
        <a:lstStyle/>
        <a:p>
          <a:endParaRPr lang="en-US"/>
        </a:p>
      </dgm:t>
    </dgm:pt>
    <dgm:pt modelId="{E8068723-67D2-4727-B004-056405C67D7B}">
      <dgm:prSet phldrT="[Text]"/>
      <dgm:spPr/>
      <dgm:t>
        <a:bodyPr/>
        <a:lstStyle/>
        <a:p>
          <a:r>
            <a:rPr lang="en-US" dirty="0" smtClean="0"/>
            <a:t> </a:t>
          </a:r>
          <a:endParaRPr lang="en-US" dirty="0"/>
        </a:p>
      </dgm:t>
    </dgm:pt>
    <dgm:pt modelId="{73BF80A5-9782-4F34-871F-E8AD26923E87}" type="parTrans" cxnId="{922EC006-255B-4F7E-A6EF-93676C7C97C7}">
      <dgm:prSet/>
      <dgm:spPr/>
      <dgm:t>
        <a:bodyPr/>
        <a:lstStyle/>
        <a:p>
          <a:endParaRPr lang="en-US"/>
        </a:p>
      </dgm:t>
    </dgm:pt>
    <dgm:pt modelId="{BD818F8B-B382-42D0-A5F6-5E8A1AC4FFD1}" type="sibTrans" cxnId="{922EC006-255B-4F7E-A6EF-93676C7C97C7}">
      <dgm:prSet/>
      <dgm:spPr>
        <a:solidFill>
          <a:srgbClr val="FF9700"/>
        </a:solidFill>
        <a:ln>
          <a:solidFill>
            <a:srgbClr val="FF9700"/>
          </a:solidFill>
        </a:ln>
      </dgm:spPr>
      <dgm:t>
        <a:bodyPr/>
        <a:lstStyle/>
        <a:p>
          <a:endParaRPr lang="en-US"/>
        </a:p>
      </dgm:t>
    </dgm:pt>
    <dgm:pt modelId="{A54D6E57-D8F8-49C8-80ED-AA9F5A5AF0FC}">
      <dgm:prSet phldrT="[Text]"/>
      <dgm:spPr/>
      <dgm:t>
        <a:bodyPr/>
        <a:lstStyle/>
        <a:p>
          <a:r>
            <a:rPr lang="en-US" dirty="0" smtClean="0"/>
            <a:t> </a:t>
          </a:r>
          <a:endParaRPr lang="en-US" dirty="0"/>
        </a:p>
      </dgm:t>
    </dgm:pt>
    <dgm:pt modelId="{0CCF3CC6-3D1B-4B15-A7D1-6F3FF2C7AFA5}" type="sibTrans" cxnId="{907BDB6C-E79B-40A4-943B-BB4DECD4DD5D}">
      <dgm:prSet/>
      <dgm:spPr>
        <a:solidFill>
          <a:srgbClr val="FF9700"/>
        </a:solidFill>
        <a:ln>
          <a:solidFill>
            <a:srgbClr val="FF9700"/>
          </a:solidFill>
        </a:ln>
      </dgm:spPr>
      <dgm:t>
        <a:bodyPr/>
        <a:lstStyle/>
        <a:p>
          <a:endParaRPr lang="en-US"/>
        </a:p>
      </dgm:t>
    </dgm:pt>
    <dgm:pt modelId="{B9C83F24-45D2-4F20-A0AD-7F8E644E455A}" type="parTrans" cxnId="{907BDB6C-E79B-40A4-943B-BB4DECD4DD5D}">
      <dgm:prSet/>
      <dgm:spPr/>
      <dgm:t>
        <a:bodyPr/>
        <a:lstStyle/>
        <a:p>
          <a:endParaRPr lang="en-US"/>
        </a:p>
      </dgm:t>
    </dgm:pt>
    <dgm:pt modelId="{C12EB6C1-6572-4EC9-AFBA-752BDC7CF533}" type="pres">
      <dgm:prSet presAssocID="{DEC24B65-C66F-4209-8B12-85C0FD2F210D}" presName="cycle" presStyleCnt="0">
        <dgm:presLayoutVars>
          <dgm:dir/>
          <dgm:resizeHandles val="exact"/>
        </dgm:presLayoutVars>
      </dgm:prSet>
      <dgm:spPr/>
      <dgm:t>
        <a:bodyPr/>
        <a:lstStyle/>
        <a:p>
          <a:endParaRPr lang="en-US"/>
        </a:p>
      </dgm:t>
    </dgm:pt>
    <dgm:pt modelId="{EA0F4137-598C-4884-9FD8-D4970EE8230F}" type="pres">
      <dgm:prSet presAssocID="{39D5BC86-87CF-43BE-9ED2-23D21EB71A92}" presName="dummy" presStyleCnt="0"/>
      <dgm:spPr/>
      <dgm:t>
        <a:bodyPr/>
        <a:lstStyle/>
        <a:p>
          <a:endParaRPr lang="en-US"/>
        </a:p>
      </dgm:t>
    </dgm:pt>
    <dgm:pt modelId="{C1E41A52-A643-4CD4-A5E8-74862ADCD2F9}" type="pres">
      <dgm:prSet presAssocID="{39D5BC86-87CF-43BE-9ED2-23D21EB71A92}" presName="node" presStyleLbl="revTx" presStyleIdx="0" presStyleCnt="5">
        <dgm:presLayoutVars>
          <dgm:bulletEnabled val="1"/>
        </dgm:presLayoutVars>
      </dgm:prSet>
      <dgm:spPr/>
      <dgm:t>
        <a:bodyPr/>
        <a:lstStyle/>
        <a:p>
          <a:endParaRPr lang="en-US"/>
        </a:p>
      </dgm:t>
    </dgm:pt>
    <dgm:pt modelId="{CBA61FAB-9B73-4B67-8F9B-0CF232B5D888}" type="pres">
      <dgm:prSet presAssocID="{FF580F30-4DC8-4397-908D-B426706AA68C}" presName="sibTrans" presStyleLbl="node1" presStyleIdx="0" presStyleCnt="5" custScaleY="100201"/>
      <dgm:spPr/>
      <dgm:t>
        <a:bodyPr/>
        <a:lstStyle/>
        <a:p>
          <a:endParaRPr lang="en-US"/>
        </a:p>
      </dgm:t>
    </dgm:pt>
    <dgm:pt modelId="{3127670D-E708-4A73-B792-957424DF17C4}" type="pres">
      <dgm:prSet presAssocID="{BB9174F2-D0F6-468C-A82D-C9E84BD1B004}" presName="dummy" presStyleCnt="0"/>
      <dgm:spPr/>
      <dgm:t>
        <a:bodyPr/>
        <a:lstStyle/>
        <a:p>
          <a:endParaRPr lang="en-US"/>
        </a:p>
      </dgm:t>
    </dgm:pt>
    <dgm:pt modelId="{FD56EBD0-74A8-4968-BD64-A549DF9D6F5A}" type="pres">
      <dgm:prSet presAssocID="{BB9174F2-D0F6-468C-A82D-C9E84BD1B004}" presName="node" presStyleLbl="revTx" presStyleIdx="1" presStyleCnt="5">
        <dgm:presLayoutVars>
          <dgm:bulletEnabled val="1"/>
        </dgm:presLayoutVars>
      </dgm:prSet>
      <dgm:spPr/>
      <dgm:t>
        <a:bodyPr/>
        <a:lstStyle/>
        <a:p>
          <a:endParaRPr lang="en-US"/>
        </a:p>
      </dgm:t>
    </dgm:pt>
    <dgm:pt modelId="{78BCAA69-4B16-47EA-8B75-5D7750D30649}" type="pres">
      <dgm:prSet presAssocID="{C1F34409-CEBD-4454-8599-D33CF5308B51}" presName="sibTrans" presStyleLbl="node1" presStyleIdx="1" presStyleCnt="5"/>
      <dgm:spPr/>
      <dgm:t>
        <a:bodyPr/>
        <a:lstStyle/>
        <a:p>
          <a:endParaRPr lang="en-US"/>
        </a:p>
      </dgm:t>
    </dgm:pt>
    <dgm:pt modelId="{DE98759B-7DC3-4FC3-BA34-12AFE9736BB2}" type="pres">
      <dgm:prSet presAssocID="{A54D6E57-D8F8-49C8-80ED-AA9F5A5AF0FC}" presName="dummy" presStyleCnt="0"/>
      <dgm:spPr/>
      <dgm:t>
        <a:bodyPr/>
        <a:lstStyle/>
        <a:p>
          <a:endParaRPr lang="en-US"/>
        </a:p>
      </dgm:t>
    </dgm:pt>
    <dgm:pt modelId="{FB75E4F6-3B2F-40FE-9B93-60BFA71ABFC4}" type="pres">
      <dgm:prSet presAssocID="{A54D6E57-D8F8-49C8-80ED-AA9F5A5AF0FC}" presName="node" presStyleLbl="revTx" presStyleIdx="2" presStyleCnt="5">
        <dgm:presLayoutVars>
          <dgm:bulletEnabled val="1"/>
        </dgm:presLayoutVars>
      </dgm:prSet>
      <dgm:spPr/>
      <dgm:t>
        <a:bodyPr/>
        <a:lstStyle/>
        <a:p>
          <a:endParaRPr lang="en-US"/>
        </a:p>
      </dgm:t>
    </dgm:pt>
    <dgm:pt modelId="{98A9A7D5-ABC6-4454-9CCD-54B45E43E78B}" type="pres">
      <dgm:prSet presAssocID="{0CCF3CC6-3D1B-4B15-A7D1-6F3FF2C7AFA5}" presName="sibTrans" presStyleLbl="node1" presStyleIdx="2" presStyleCnt="5"/>
      <dgm:spPr/>
      <dgm:t>
        <a:bodyPr/>
        <a:lstStyle/>
        <a:p>
          <a:endParaRPr lang="en-US"/>
        </a:p>
      </dgm:t>
    </dgm:pt>
    <dgm:pt modelId="{E9242609-789E-4333-BBC4-225558B9371C}" type="pres">
      <dgm:prSet presAssocID="{8B51D66A-3F88-48A3-AD99-9BFEF9796E43}" presName="dummy" presStyleCnt="0"/>
      <dgm:spPr/>
      <dgm:t>
        <a:bodyPr/>
        <a:lstStyle/>
        <a:p>
          <a:endParaRPr lang="en-US"/>
        </a:p>
      </dgm:t>
    </dgm:pt>
    <dgm:pt modelId="{3B077133-1F8C-41DF-8257-D69945ADCD47}" type="pres">
      <dgm:prSet presAssocID="{8B51D66A-3F88-48A3-AD99-9BFEF9796E43}" presName="node" presStyleLbl="revTx" presStyleIdx="3" presStyleCnt="5">
        <dgm:presLayoutVars>
          <dgm:bulletEnabled val="1"/>
        </dgm:presLayoutVars>
      </dgm:prSet>
      <dgm:spPr/>
      <dgm:t>
        <a:bodyPr/>
        <a:lstStyle/>
        <a:p>
          <a:endParaRPr lang="en-US"/>
        </a:p>
      </dgm:t>
    </dgm:pt>
    <dgm:pt modelId="{7DA825FD-492D-48FF-9243-B767303F48F7}" type="pres">
      <dgm:prSet presAssocID="{07DB8B9F-2572-47ED-B939-429AA63370F4}" presName="sibTrans" presStyleLbl="node1" presStyleIdx="3" presStyleCnt="5" custScaleX="97290"/>
      <dgm:spPr/>
      <dgm:t>
        <a:bodyPr/>
        <a:lstStyle/>
        <a:p>
          <a:endParaRPr lang="en-US"/>
        </a:p>
      </dgm:t>
    </dgm:pt>
    <dgm:pt modelId="{EA260858-A754-4872-A9E3-E03427FCFFD7}" type="pres">
      <dgm:prSet presAssocID="{E8068723-67D2-4727-B004-056405C67D7B}" presName="dummy" presStyleCnt="0"/>
      <dgm:spPr/>
      <dgm:t>
        <a:bodyPr/>
        <a:lstStyle/>
        <a:p>
          <a:endParaRPr lang="en-US"/>
        </a:p>
      </dgm:t>
    </dgm:pt>
    <dgm:pt modelId="{AFCD8180-DFAB-4A4C-8BCF-F313C2CB6340}" type="pres">
      <dgm:prSet presAssocID="{E8068723-67D2-4727-B004-056405C67D7B}" presName="node" presStyleLbl="revTx" presStyleIdx="4" presStyleCnt="5">
        <dgm:presLayoutVars>
          <dgm:bulletEnabled val="1"/>
        </dgm:presLayoutVars>
      </dgm:prSet>
      <dgm:spPr/>
      <dgm:t>
        <a:bodyPr/>
        <a:lstStyle/>
        <a:p>
          <a:endParaRPr lang="en-US"/>
        </a:p>
      </dgm:t>
    </dgm:pt>
    <dgm:pt modelId="{BDAADC29-FE74-4F5B-8E7B-8B8A4EA74FCD}" type="pres">
      <dgm:prSet presAssocID="{BD818F8B-B382-42D0-A5F6-5E8A1AC4FFD1}" presName="sibTrans" presStyleLbl="node1" presStyleIdx="4" presStyleCnt="5"/>
      <dgm:spPr/>
      <dgm:t>
        <a:bodyPr/>
        <a:lstStyle/>
        <a:p>
          <a:endParaRPr lang="en-US"/>
        </a:p>
      </dgm:t>
    </dgm:pt>
  </dgm:ptLst>
  <dgm:cxnLst>
    <dgm:cxn modelId="{D38D9707-52D7-467B-8A34-5324CE483728}" type="presOf" srcId="{07DB8B9F-2572-47ED-B939-429AA63370F4}" destId="{7DA825FD-492D-48FF-9243-B767303F48F7}" srcOrd="0" destOrd="0" presId="urn:microsoft.com/office/officeart/2005/8/layout/cycle1"/>
    <dgm:cxn modelId="{33A5AAB1-6985-4C34-8FDE-63DF0E8BFDAD}" type="presOf" srcId="{E8068723-67D2-4727-B004-056405C67D7B}" destId="{AFCD8180-DFAB-4A4C-8BCF-F313C2CB6340}" srcOrd="0" destOrd="0" presId="urn:microsoft.com/office/officeart/2005/8/layout/cycle1"/>
    <dgm:cxn modelId="{996829FA-6BAF-4B8F-A155-178D1D236B9D}" type="presOf" srcId="{8B51D66A-3F88-48A3-AD99-9BFEF9796E43}" destId="{3B077133-1F8C-41DF-8257-D69945ADCD47}" srcOrd="0" destOrd="0" presId="urn:microsoft.com/office/officeart/2005/8/layout/cycle1"/>
    <dgm:cxn modelId="{B20D3340-F751-417E-AF54-07881EC991A2}" type="presOf" srcId="{39D5BC86-87CF-43BE-9ED2-23D21EB71A92}" destId="{C1E41A52-A643-4CD4-A5E8-74862ADCD2F9}" srcOrd="0" destOrd="0" presId="urn:microsoft.com/office/officeart/2005/8/layout/cycle1"/>
    <dgm:cxn modelId="{8F4A7367-72EB-4C79-B2F6-97E7974ED34E}" srcId="{DEC24B65-C66F-4209-8B12-85C0FD2F210D}" destId="{8B51D66A-3F88-48A3-AD99-9BFEF9796E43}" srcOrd="3" destOrd="0" parTransId="{204A6AF7-C48F-4A17-9051-078AEC0C8142}" sibTransId="{07DB8B9F-2572-47ED-B939-429AA63370F4}"/>
    <dgm:cxn modelId="{922EC006-255B-4F7E-A6EF-93676C7C97C7}" srcId="{DEC24B65-C66F-4209-8B12-85C0FD2F210D}" destId="{E8068723-67D2-4727-B004-056405C67D7B}" srcOrd="4" destOrd="0" parTransId="{73BF80A5-9782-4F34-871F-E8AD26923E87}" sibTransId="{BD818F8B-B382-42D0-A5F6-5E8A1AC4FFD1}"/>
    <dgm:cxn modelId="{B28BDED2-1702-47DB-8C90-1B65FD2E3B16}" type="presOf" srcId="{A54D6E57-D8F8-49C8-80ED-AA9F5A5AF0FC}" destId="{FB75E4F6-3B2F-40FE-9B93-60BFA71ABFC4}" srcOrd="0" destOrd="0" presId="urn:microsoft.com/office/officeart/2005/8/layout/cycle1"/>
    <dgm:cxn modelId="{9ABF5407-9340-4223-9CC1-1FCDE63EDFB0}" type="presOf" srcId="{0CCF3CC6-3D1B-4B15-A7D1-6F3FF2C7AFA5}" destId="{98A9A7D5-ABC6-4454-9CCD-54B45E43E78B}" srcOrd="0" destOrd="0" presId="urn:microsoft.com/office/officeart/2005/8/layout/cycle1"/>
    <dgm:cxn modelId="{E4182E4C-CF6F-43B7-9661-F07AF74B9B46}" type="presOf" srcId="{FF580F30-4DC8-4397-908D-B426706AA68C}" destId="{CBA61FAB-9B73-4B67-8F9B-0CF232B5D888}" srcOrd="0" destOrd="0" presId="urn:microsoft.com/office/officeart/2005/8/layout/cycle1"/>
    <dgm:cxn modelId="{64BE8876-2434-43AD-8EEE-89961CD76E8A}" type="presOf" srcId="{BD818F8B-B382-42D0-A5F6-5E8A1AC4FFD1}" destId="{BDAADC29-FE74-4F5B-8E7B-8B8A4EA74FCD}" srcOrd="0" destOrd="0" presId="urn:microsoft.com/office/officeart/2005/8/layout/cycle1"/>
    <dgm:cxn modelId="{6F3EBA60-5F60-43A3-94E9-1B500D38B1AE}" type="presOf" srcId="{BB9174F2-D0F6-468C-A82D-C9E84BD1B004}" destId="{FD56EBD0-74A8-4968-BD64-A549DF9D6F5A}" srcOrd="0" destOrd="0" presId="urn:microsoft.com/office/officeart/2005/8/layout/cycle1"/>
    <dgm:cxn modelId="{00F54BBF-D092-4891-9267-DB48D1ADF868}" type="presOf" srcId="{DEC24B65-C66F-4209-8B12-85C0FD2F210D}" destId="{C12EB6C1-6572-4EC9-AFBA-752BDC7CF533}" srcOrd="0" destOrd="0" presId="urn:microsoft.com/office/officeart/2005/8/layout/cycle1"/>
    <dgm:cxn modelId="{1443AEC2-9C4E-4F54-8B41-EF3793ADF3CF}" type="presOf" srcId="{C1F34409-CEBD-4454-8599-D33CF5308B51}" destId="{78BCAA69-4B16-47EA-8B75-5D7750D30649}" srcOrd="0" destOrd="0" presId="urn:microsoft.com/office/officeart/2005/8/layout/cycle1"/>
    <dgm:cxn modelId="{3939BDAD-B515-44D2-8466-5D38A84300F0}" srcId="{DEC24B65-C66F-4209-8B12-85C0FD2F210D}" destId="{BB9174F2-D0F6-468C-A82D-C9E84BD1B004}" srcOrd="1" destOrd="0" parTransId="{9DCD3338-911D-4BA6-B2DB-CD2190958285}" sibTransId="{C1F34409-CEBD-4454-8599-D33CF5308B51}"/>
    <dgm:cxn modelId="{6C38694B-5A68-46F8-A2B1-C027ABF29FD4}" srcId="{DEC24B65-C66F-4209-8B12-85C0FD2F210D}" destId="{39D5BC86-87CF-43BE-9ED2-23D21EB71A92}" srcOrd="0" destOrd="0" parTransId="{E268F327-8609-4795-B578-5C0CAF35F114}" sibTransId="{FF580F30-4DC8-4397-908D-B426706AA68C}"/>
    <dgm:cxn modelId="{907BDB6C-E79B-40A4-943B-BB4DECD4DD5D}" srcId="{DEC24B65-C66F-4209-8B12-85C0FD2F210D}" destId="{A54D6E57-D8F8-49C8-80ED-AA9F5A5AF0FC}" srcOrd="2" destOrd="0" parTransId="{B9C83F24-45D2-4F20-A0AD-7F8E644E455A}" sibTransId="{0CCF3CC6-3D1B-4B15-A7D1-6F3FF2C7AFA5}"/>
    <dgm:cxn modelId="{97F82E1C-96DC-4CC9-8944-B423F3D38FA4}" type="presParOf" srcId="{C12EB6C1-6572-4EC9-AFBA-752BDC7CF533}" destId="{EA0F4137-598C-4884-9FD8-D4970EE8230F}" srcOrd="0" destOrd="0" presId="urn:microsoft.com/office/officeart/2005/8/layout/cycle1"/>
    <dgm:cxn modelId="{B22DE2BB-5D2C-47C9-8034-B2E625E99D4A}" type="presParOf" srcId="{C12EB6C1-6572-4EC9-AFBA-752BDC7CF533}" destId="{C1E41A52-A643-4CD4-A5E8-74862ADCD2F9}" srcOrd="1" destOrd="0" presId="urn:microsoft.com/office/officeart/2005/8/layout/cycle1"/>
    <dgm:cxn modelId="{93F39F45-D4D3-43E6-89B7-2C8010007692}" type="presParOf" srcId="{C12EB6C1-6572-4EC9-AFBA-752BDC7CF533}" destId="{CBA61FAB-9B73-4B67-8F9B-0CF232B5D888}" srcOrd="2" destOrd="0" presId="urn:microsoft.com/office/officeart/2005/8/layout/cycle1"/>
    <dgm:cxn modelId="{C99770FB-7686-49E5-B9D2-950F8CB0F6C3}" type="presParOf" srcId="{C12EB6C1-6572-4EC9-AFBA-752BDC7CF533}" destId="{3127670D-E708-4A73-B792-957424DF17C4}" srcOrd="3" destOrd="0" presId="urn:microsoft.com/office/officeart/2005/8/layout/cycle1"/>
    <dgm:cxn modelId="{20DD1CF9-59E2-458C-9139-7CC42BB3C8EC}" type="presParOf" srcId="{C12EB6C1-6572-4EC9-AFBA-752BDC7CF533}" destId="{FD56EBD0-74A8-4968-BD64-A549DF9D6F5A}" srcOrd="4" destOrd="0" presId="urn:microsoft.com/office/officeart/2005/8/layout/cycle1"/>
    <dgm:cxn modelId="{3601B8AB-DF20-45BD-BFEE-EA8C3C54C5A1}" type="presParOf" srcId="{C12EB6C1-6572-4EC9-AFBA-752BDC7CF533}" destId="{78BCAA69-4B16-47EA-8B75-5D7750D30649}" srcOrd="5" destOrd="0" presId="urn:microsoft.com/office/officeart/2005/8/layout/cycle1"/>
    <dgm:cxn modelId="{A420F737-4818-4333-A05D-78AECA131EB7}" type="presParOf" srcId="{C12EB6C1-6572-4EC9-AFBA-752BDC7CF533}" destId="{DE98759B-7DC3-4FC3-BA34-12AFE9736BB2}" srcOrd="6" destOrd="0" presId="urn:microsoft.com/office/officeart/2005/8/layout/cycle1"/>
    <dgm:cxn modelId="{EA680A3B-8A61-4216-82D9-EB6361C8EBC8}" type="presParOf" srcId="{C12EB6C1-6572-4EC9-AFBA-752BDC7CF533}" destId="{FB75E4F6-3B2F-40FE-9B93-60BFA71ABFC4}" srcOrd="7" destOrd="0" presId="urn:microsoft.com/office/officeart/2005/8/layout/cycle1"/>
    <dgm:cxn modelId="{9B0C0319-48CA-4113-A32F-7974179261D8}" type="presParOf" srcId="{C12EB6C1-6572-4EC9-AFBA-752BDC7CF533}" destId="{98A9A7D5-ABC6-4454-9CCD-54B45E43E78B}" srcOrd="8" destOrd="0" presId="urn:microsoft.com/office/officeart/2005/8/layout/cycle1"/>
    <dgm:cxn modelId="{7FED0FD1-BF9E-42F2-A08E-16CB9E28F8B5}" type="presParOf" srcId="{C12EB6C1-6572-4EC9-AFBA-752BDC7CF533}" destId="{E9242609-789E-4333-BBC4-225558B9371C}" srcOrd="9" destOrd="0" presId="urn:microsoft.com/office/officeart/2005/8/layout/cycle1"/>
    <dgm:cxn modelId="{415D8005-DC79-40BA-929B-7C1BE5D06D0B}" type="presParOf" srcId="{C12EB6C1-6572-4EC9-AFBA-752BDC7CF533}" destId="{3B077133-1F8C-41DF-8257-D69945ADCD47}" srcOrd="10" destOrd="0" presId="urn:microsoft.com/office/officeart/2005/8/layout/cycle1"/>
    <dgm:cxn modelId="{D9838CA9-6A22-4FD7-9734-4009ABC63115}" type="presParOf" srcId="{C12EB6C1-6572-4EC9-AFBA-752BDC7CF533}" destId="{7DA825FD-492D-48FF-9243-B767303F48F7}" srcOrd="11" destOrd="0" presId="urn:microsoft.com/office/officeart/2005/8/layout/cycle1"/>
    <dgm:cxn modelId="{FDF94D83-79F0-45D1-9601-7F047D4CD1FE}" type="presParOf" srcId="{C12EB6C1-6572-4EC9-AFBA-752BDC7CF533}" destId="{EA260858-A754-4872-A9E3-E03427FCFFD7}" srcOrd="12" destOrd="0" presId="urn:microsoft.com/office/officeart/2005/8/layout/cycle1"/>
    <dgm:cxn modelId="{801DF142-C00D-46A1-AB61-63D63180F36A}" type="presParOf" srcId="{C12EB6C1-6572-4EC9-AFBA-752BDC7CF533}" destId="{AFCD8180-DFAB-4A4C-8BCF-F313C2CB6340}" srcOrd="13" destOrd="0" presId="urn:microsoft.com/office/officeart/2005/8/layout/cycle1"/>
    <dgm:cxn modelId="{9EDC052B-B26D-4262-9D26-E5769645C003}" type="presParOf" srcId="{C12EB6C1-6572-4EC9-AFBA-752BDC7CF533}" destId="{BDAADC29-FE74-4F5B-8E7B-8B8A4EA74FCD}" srcOrd="14" destOrd="0" presId="urn:microsoft.com/office/officeart/2005/8/layout/cycle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E41A52-A643-4CD4-A5E8-74862ADCD2F9}">
      <dsp:nvSpPr>
        <dsp:cNvPr id="0" name=""/>
        <dsp:cNvSpPr/>
      </dsp:nvSpPr>
      <dsp:spPr>
        <a:xfrm>
          <a:off x="1098457" y="95119"/>
          <a:ext cx="428326" cy="428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 </a:t>
          </a:r>
          <a:endParaRPr lang="en-US" sz="2500" kern="1200" dirty="0"/>
        </a:p>
      </dsp:txBody>
      <dsp:txXfrm>
        <a:off x="1098457" y="95119"/>
        <a:ext cx="428326" cy="428326"/>
      </dsp:txXfrm>
    </dsp:sp>
    <dsp:sp modelId="{CBA61FAB-9B73-4B67-8F9B-0CF232B5D888}">
      <dsp:nvSpPr>
        <dsp:cNvPr id="0" name=""/>
        <dsp:cNvSpPr/>
      </dsp:nvSpPr>
      <dsp:spPr>
        <a:xfrm>
          <a:off x="89401" y="80934"/>
          <a:ext cx="1607779" cy="1611011"/>
        </a:xfrm>
        <a:prstGeom prst="circularArrow">
          <a:avLst>
            <a:gd name="adj1" fmla="val 5195"/>
            <a:gd name="adj2" fmla="val 335535"/>
            <a:gd name="adj3" fmla="val 21294783"/>
            <a:gd name="adj4" fmla="val 19764888"/>
            <a:gd name="adj5" fmla="val 6061"/>
          </a:avLst>
        </a:prstGeom>
        <a:solidFill>
          <a:srgbClr val="FF9700"/>
        </a:solidFill>
        <a:ln w="19050" cap="flat" cmpd="sng" algn="ctr">
          <a:solidFill>
            <a:srgbClr val="FF9700"/>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D56EBD0-74A8-4968-BD64-A549DF9D6F5A}">
      <dsp:nvSpPr>
        <dsp:cNvPr id="0" name=""/>
        <dsp:cNvSpPr/>
      </dsp:nvSpPr>
      <dsp:spPr>
        <a:xfrm>
          <a:off x="1357617" y="892731"/>
          <a:ext cx="428326" cy="428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 </a:t>
          </a:r>
          <a:endParaRPr lang="en-US" sz="2500" kern="1200" dirty="0"/>
        </a:p>
      </dsp:txBody>
      <dsp:txXfrm>
        <a:off x="1357617" y="892731"/>
        <a:ext cx="428326" cy="428326"/>
      </dsp:txXfrm>
    </dsp:sp>
    <dsp:sp modelId="{78BCAA69-4B16-47EA-8B75-5D7750D30649}">
      <dsp:nvSpPr>
        <dsp:cNvPr id="0" name=""/>
        <dsp:cNvSpPr/>
      </dsp:nvSpPr>
      <dsp:spPr>
        <a:xfrm>
          <a:off x="89401" y="82550"/>
          <a:ext cx="1607779" cy="1607779"/>
        </a:xfrm>
        <a:prstGeom prst="circularArrow">
          <a:avLst>
            <a:gd name="adj1" fmla="val 5195"/>
            <a:gd name="adj2" fmla="val 335535"/>
            <a:gd name="adj3" fmla="val 4016296"/>
            <a:gd name="adj4" fmla="val 2251966"/>
            <a:gd name="adj5" fmla="val 6061"/>
          </a:avLst>
        </a:prstGeom>
        <a:solidFill>
          <a:srgbClr val="FF9700"/>
        </a:solidFill>
        <a:ln w="19050" cap="flat" cmpd="sng" algn="ctr">
          <a:solidFill>
            <a:srgbClr val="FF9700"/>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B75E4F6-3B2F-40FE-9B93-60BFA71ABFC4}">
      <dsp:nvSpPr>
        <dsp:cNvPr id="0" name=""/>
        <dsp:cNvSpPr/>
      </dsp:nvSpPr>
      <dsp:spPr>
        <a:xfrm>
          <a:off x="679127" y="1385683"/>
          <a:ext cx="428326" cy="428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 </a:t>
          </a:r>
          <a:endParaRPr lang="en-US" sz="2500" kern="1200" dirty="0"/>
        </a:p>
      </dsp:txBody>
      <dsp:txXfrm>
        <a:off x="679127" y="1385683"/>
        <a:ext cx="428326" cy="428326"/>
      </dsp:txXfrm>
    </dsp:sp>
    <dsp:sp modelId="{98A9A7D5-ABC6-4454-9CCD-54B45E43E78B}">
      <dsp:nvSpPr>
        <dsp:cNvPr id="0" name=""/>
        <dsp:cNvSpPr/>
      </dsp:nvSpPr>
      <dsp:spPr>
        <a:xfrm>
          <a:off x="89401" y="82550"/>
          <a:ext cx="1607779" cy="1607779"/>
        </a:xfrm>
        <a:prstGeom prst="circularArrow">
          <a:avLst>
            <a:gd name="adj1" fmla="val 5195"/>
            <a:gd name="adj2" fmla="val 335535"/>
            <a:gd name="adj3" fmla="val 8212500"/>
            <a:gd name="adj4" fmla="val 6448170"/>
            <a:gd name="adj5" fmla="val 6061"/>
          </a:avLst>
        </a:prstGeom>
        <a:solidFill>
          <a:srgbClr val="FF9700"/>
        </a:solidFill>
        <a:ln w="19050" cap="flat" cmpd="sng" algn="ctr">
          <a:solidFill>
            <a:srgbClr val="FF9700"/>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B077133-1F8C-41DF-8257-D69945ADCD47}">
      <dsp:nvSpPr>
        <dsp:cNvPr id="0" name=""/>
        <dsp:cNvSpPr/>
      </dsp:nvSpPr>
      <dsp:spPr>
        <a:xfrm>
          <a:off x="638" y="892731"/>
          <a:ext cx="428326" cy="428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 </a:t>
          </a:r>
          <a:endParaRPr lang="en-US" sz="2500" kern="1200" dirty="0"/>
        </a:p>
      </dsp:txBody>
      <dsp:txXfrm>
        <a:off x="638" y="892731"/>
        <a:ext cx="428326" cy="428326"/>
      </dsp:txXfrm>
    </dsp:sp>
    <dsp:sp modelId="{7DA825FD-492D-48FF-9243-B767303F48F7}">
      <dsp:nvSpPr>
        <dsp:cNvPr id="0" name=""/>
        <dsp:cNvSpPr/>
      </dsp:nvSpPr>
      <dsp:spPr>
        <a:xfrm>
          <a:off x="111186" y="82550"/>
          <a:ext cx="1564208" cy="1607779"/>
        </a:xfrm>
        <a:prstGeom prst="circularArrow">
          <a:avLst>
            <a:gd name="adj1" fmla="val 5195"/>
            <a:gd name="adj2" fmla="val 335535"/>
            <a:gd name="adj3" fmla="val 12299577"/>
            <a:gd name="adj4" fmla="val 10769682"/>
            <a:gd name="adj5" fmla="val 6061"/>
          </a:avLst>
        </a:prstGeom>
        <a:solidFill>
          <a:srgbClr val="FF9700"/>
        </a:solidFill>
        <a:ln w="19050" cap="flat" cmpd="sng" algn="ctr">
          <a:solidFill>
            <a:srgbClr val="FF9700"/>
          </a:solidFill>
          <a:prstDash val="solid"/>
          <a:miter lim="800000"/>
        </a:ln>
        <a:effectLst/>
      </dsp:spPr>
      <dsp:style>
        <a:lnRef idx="3">
          <a:scrgbClr r="0" g="0" b="0"/>
        </a:lnRef>
        <a:fillRef idx="1">
          <a:scrgbClr r="0" g="0" b="0"/>
        </a:fillRef>
        <a:effectRef idx="1">
          <a:scrgbClr r="0" g="0" b="0"/>
        </a:effectRef>
        <a:fontRef idx="minor">
          <a:schemeClr val="lt1"/>
        </a:fontRef>
      </dsp:style>
    </dsp:sp>
    <dsp:sp modelId="{AFCD8180-DFAB-4A4C-8BCF-F313C2CB6340}">
      <dsp:nvSpPr>
        <dsp:cNvPr id="0" name=""/>
        <dsp:cNvSpPr/>
      </dsp:nvSpPr>
      <dsp:spPr>
        <a:xfrm>
          <a:off x="259798" y="95119"/>
          <a:ext cx="428326" cy="428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 </a:t>
          </a:r>
          <a:endParaRPr lang="en-US" sz="2500" kern="1200" dirty="0"/>
        </a:p>
      </dsp:txBody>
      <dsp:txXfrm>
        <a:off x="259798" y="95119"/>
        <a:ext cx="428326" cy="428326"/>
      </dsp:txXfrm>
    </dsp:sp>
    <dsp:sp modelId="{BDAADC29-FE74-4F5B-8E7B-8B8A4EA74FCD}">
      <dsp:nvSpPr>
        <dsp:cNvPr id="0" name=""/>
        <dsp:cNvSpPr/>
      </dsp:nvSpPr>
      <dsp:spPr>
        <a:xfrm>
          <a:off x="89401" y="82550"/>
          <a:ext cx="1607779" cy="1607779"/>
        </a:xfrm>
        <a:prstGeom prst="circularArrow">
          <a:avLst>
            <a:gd name="adj1" fmla="val 5195"/>
            <a:gd name="adj2" fmla="val 335535"/>
            <a:gd name="adj3" fmla="val 16867279"/>
            <a:gd name="adj4" fmla="val 15197186"/>
            <a:gd name="adj5" fmla="val 6061"/>
          </a:avLst>
        </a:prstGeom>
        <a:solidFill>
          <a:srgbClr val="FF9700"/>
        </a:solidFill>
        <a:ln w="19050" cap="flat" cmpd="sng" algn="ctr">
          <a:solidFill>
            <a:srgbClr val="FF9700"/>
          </a:solidFill>
          <a:prstDash val="solid"/>
          <a:miter lim="800000"/>
        </a:ln>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0.34977</cdr:x>
      <cdr:y>0.90528</cdr:y>
    </cdr:from>
    <cdr:to>
      <cdr:x>0.58624</cdr:x>
      <cdr:y>0.98688</cdr:y>
    </cdr:to>
    <cdr:sp macro="" textlink="">
      <cdr:nvSpPr>
        <cdr:cNvPr id="2" name="TextBox 2"/>
        <cdr:cNvSpPr txBox="1"/>
      </cdr:nvSpPr>
      <cdr:spPr>
        <a:xfrm xmlns:a="http://schemas.openxmlformats.org/drawingml/2006/main">
          <a:off x="2878488" y="4097255"/>
          <a:ext cx="1946046"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r>
            <a:rPr lang="en-US" dirty="0" smtClean="0"/>
            <a:t>Year of diagnosis</a:t>
          </a:r>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0.14993</cdr:x>
      <cdr:y>0.06234</cdr:y>
    </cdr:from>
    <cdr:to>
      <cdr:x>0.33512</cdr:x>
      <cdr:y>0.13529</cdr:y>
    </cdr:to>
    <cdr:sp macro="" textlink="">
      <cdr:nvSpPr>
        <cdr:cNvPr id="2" name="TextBox 1"/>
        <cdr:cNvSpPr txBox="1"/>
      </cdr:nvSpPr>
      <cdr:spPr>
        <a:xfrm xmlns:a="http://schemas.openxmlformats.org/drawingml/2006/main">
          <a:off x="1268104" y="319349"/>
          <a:ext cx="1566374" cy="37371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smtClean="0">
              <a:solidFill>
                <a:schemeClr val="tx1"/>
              </a:solidFill>
            </a:rPr>
            <a:t>P value= 0.08</a:t>
          </a:r>
          <a:endParaRPr lang="en-US" sz="1600" dirty="0">
            <a:solidFill>
              <a:schemeClr val="tx1"/>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0.06756</cdr:x>
      <cdr:y>0.83229</cdr:y>
    </cdr:from>
    <cdr:to>
      <cdr:x>0.46103</cdr:x>
      <cdr:y>1</cdr:y>
    </cdr:to>
    <cdr:sp macro="" textlink="">
      <cdr:nvSpPr>
        <cdr:cNvPr id="2" name="TextBox 1"/>
        <cdr:cNvSpPr txBox="1"/>
      </cdr:nvSpPr>
      <cdr:spPr>
        <a:xfrm xmlns:a="http://schemas.openxmlformats.org/drawingml/2006/main">
          <a:off x="605641" y="4088004"/>
          <a:ext cx="3526971" cy="82372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smtClean="0">
              <a:solidFill>
                <a:schemeClr val="tx1"/>
              </a:solidFill>
            </a:rPr>
            <a:t>Linkage  86% to 89% from 2009 to 2012</a:t>
          </a:r>
        </a:p>
        <a:p xmlns:a="http://schemas.openxmlformats.org/drawingml/2006/main">
          <a:r>
            <a:rPr lang="en-US" sz="1400" dirty="0" smtClean="0">
              <a:solidFill>
                <a:schemeClr val="tx1"/>
              </a:solidFill>
            </a:rPr>
            <a:t>Retain for 2</a:t>
          </a:r>
          <a:r>
            <a:rPr lang="en-US" sz="1400" baseline="30000" dirty="0" smtClean="0">
              <a:solidFill>
                <a:schemeClr val="tx1"/>
              </a:solidFill>
            </a:rPr>
            <a:t>nd</a:t>
          </a:r>
          <a:r>
            <a:rPr lang="en-US" sz="1400" dirty="0" smtClean="0">
              <a:solidFill>
                <a:schemeClr val="tx1"/>
              </a:solidFill>
            </a:rPr>
            <a:t>  62% to 65</a:t>
          </a:r>
        </a:p>
        <a:p xmlns:a="http://schemas.openxmlformats.org/drawingml/2006/main">
          <a:r>
            <a:rPr lang="en-US" sz="1400" dirty="0" smtClean="0">
              <a:solidFill>
                <a:schemeClr val="tx1"/>
              </a:solidFill>
            </a:rPr>
            <a:t>vs  </a:t>
          </a:r>
          <a:r>
            <a:rPr lang="en-US" sz="1400" u="sng" dirty="0" smtClean="0">
              <a:solidFill>
                <a:schemeClr val="tx1"/>
              </a:solidFill>
            </a:rPr>
            <a:t>total </a:t>
          </a:r>
          <a:r>
            <a:rPr lang="en-US" sz="1400" dirty="0" smtClean="0">
              <a:solidFill>
                <a:schemeClr val="tx1"/>
              </a:solidFill>
            </a:rPr>
            <a:t> 46% to 68%</a:t>
          </a:r>
        </a:p>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D31DF76-6361-40C6-8184-E6A4C4B0B07C}" type="datetimeFigureOut">
              <a:rPr lang="en-US" smtClean="0"/>
              <a:t>10/29/2014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EFCCC9E-762E-43A9-881A-26E1FA1C5F53}" type="slidenum">
              <a:rPr lang="en-US" smtClean="0"/>
              <a:t>‹#›</a:t>
            </a:fld>
            <a:endParaRPr lang="en-US"/>
          </a:p>
        </p:txBody>
      </p:sp>
    </p:spTree>
    <p:extLst>
      <p:ext uri="{BB962C8B-B14F-4D97-AF65-F5344CB8AC3E}">
        <p14:creationId xmlns:p14="http://schemas.microsoft.com/office/powerpoint/2010/main" val="4230583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FCCC9E-762E-43A9-881A-26E1FA1C5F53}" type="slidenum">
              <a:rPr lang="en-US" smtClean="0"/>
              <a:t>9</a:t>
            </a:fld>
            <a:endParaRPr lang="en-US"/>
          </a:p>
        </p:txBody>
      </p:sp>
    </p:spTree>
    <p:extLst>
      <p:ext uri="{BB962C8B-B14F-4D97-AF65-F5344CB8AC3E}">
        <p14:creationId xmlns:p14="http://schemas.microsoft.com/office/powerpoint/2010/main" val="901927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51C8A105-4790-40FD-B3A7-761E3DC76354}" type="slidenum">
              <a:rPr lang="en-US" smtClean="0"/>
              <a:pPr/>
              <a:t>26</a:t>
            </a:fld>
            <a:endParaRPr lang="en-US" dirty="0"/>
          </a:p>
        </p:txBody>
      </p:sp>
    </p:spTree>
    <p:extLst>
      <p:ext uri="{BB962C8B-B14F-4D97-AF65-F5344CB8AC3E}">
        <p14:creationId xmlns:p14="http://schemas.microsoft.com/office/powerpoint/2010/main" val="657382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44ECC49D-6DB4-4F4A-853D-7C62ABB8049B}" type="slidenum">
              <a:rPr lang="en-US" smtClean="0"/>
              <a:pPr>
                <a:defRPr/>
              </a:pPr>
              <a:t>27</a:t>
            </a:fld>
            <a:endParaRPr lang="en-US" dirty="0"/>
          </a:p>
        </p:txBody>
      </p:sp>
    </p:spTree>
    <p:extLst>
      <p:ext uri="{BB962C8B-B14F-4D97-AF65-F5344CB8AC3E}">
        <p14:creationId xmlns:p14="http://schemas.microsoft.com/office/powerpoint/2010/main" val="479756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ECC49D-6DB4-4F4A-853D-7C62ABB8049B}" type="slidenum">
              <a:rPr lang="en-US" smtClean="0"/>
              <a:pPr>
                <a:defRPr/>
              </a:pPr>
              <a:t>28</a:t>
            </a:fld>
            <a:endParaRPr lang="en-US" dirty="0"/>
          </a:p>
        </p:txBody>
      </p:sp>
    </p:spTree>
    <p:extLst>
      <p:ext uri="{BB962C8B-B14F-4D97-AF65-F5344CB8AC3E}">
        <p14:creationId xmlns:p14="http://schemas.microsoft.com/office/powerpoint/2010/main" val="2976875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C8A105-4790-40FD-B3A7-761E3DC76354}" type="slidenum">
              <a:rPr lang="en-US" smtClean="0"/>
              <a:pPr/>
              <a:t>29</a:t>
            </a:fld>
            <a:endParaRPr lang="en-US" dirty="0"/>
          </a:p>
        </p:txBody>
      </p:sp>
    </p:spTree>
    <p:extLst>
      <p:ext uri="{BB962C8B-B14F-4D97-AF65-F5344CB8AC3E}">
        <p14:creationId xmlns:p14="http://schemas.microsoft.com/office/powerpoint/2010/main" val="1594596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eaLnBrk="0" fontAlgn="base" hangingPunct="0">
              <a:spcBef>
                <a:spcPct val="30000"/>
              </a:spcBef>
              <a:spcAft>
                <a:spcPct val="0"/>
              </a:spcAft>
              <a:defRPr/>
            </a:pPr>
            <a:endParaRPr lang="en-US" dirty="0" smtClean="0"/>
          </a:p>
        </p:txBody>
      </p:sp>
      <p:sp>
        <p:nvSpPr>
          <p:cNvPr id="4" name="Slide Number Placeholder 3"/>
          <p:cNvSpPr>
            <a:spLocks noGrp="1"/>
          </p:cNvSpPr>
          <p:nvPr>
            <p:ph type="sldNum" sz="quarter" idx="10"/>
          </p:nvPr>
        </p:nvSpPr>
        <p:spPr/>
        <p:txBody>
          <a:bodyPr/>
          <a:lstStyle/>
          <a:p>
            <a:pPr>
              <a:defRPr/>
            </a:pPr>
            <a:fld id="{44ECC49D-6DB4-4F4A-853D-7C62ABB8049B}" type="slidenum">
              <a:rPr lang="en-US" smtClean="0"/>
              <a:pPr>
                <a:defRPr/>
              </a:pPr>
              <a:t>30</a:t>
            </a:fld>
            <a:endParaRPr lang="en-US"/>
          </a:p>
        </p:txBody>
      </p:sp>
    </p:spTree>
    <p:extLst>
      <p:ext uri="{BB962C8B-B14F-4D97-AF65-F5344CB8AC3E}">
        <p14:creationId xmlns:p14="http://schemas.microsoft.com/office/powerpoint/2010/main" val="2459817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ECC49D-6DB4-4F4A-853D-7C62ABB8049B}" type="slidenum">
              <a:rPr lang="en-US" smtClean="0"/>
              <a:pPr>
                <a:defRPr/>
              </a:pPr>
              <a:t>31</a:t>
            </a:fld>
            <a:endParaRPr lang="en-US"/>
          </a:p>
        </p:txBody>
      </p:sp>
    </p:spTree>
    <p:extLst>
      <p:ext uri="{BB962C8B-B14F-4D97-AF65-F5344CB8AC3E}">
        <p14:creationId xmlns:p14="http://schemas.microsoft.com/office/powerpoint/2010/main" val="3434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C8A105-4790-40FD-B3A7-761E3DC76354}" type="slidenum">
              <a:rPr lang="en-US" smtClean="0"/>
              <a:pPr/>
              <a:t>32</a:t>
            </a:fld>
            <a:endParaRPr lang="en-US" dirty="0"/>
          </a:p>
        </p:txBody>
      </p:sp>
    </p:spTree>
    <p:extLst>
      <p:ext uri="{BB962C8B-B14F-4D97-AF65-F5344CB8AC3E}">
        <p14:creationId xmlns:p14="http://schemas.microsoft.com/office/powerpoint/2010/main" val="1757960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ECC49D-6DB4-4F4A-853D-7C62ABB8049B}" type="slidenum">
              <a:rPr lang="en-US" smtClean="0"/>
              <a:pPr>
                <a:defRPr/>
              </a:pPr>
              <a:t>33</a:t>
            </a:fld>
            <a:endParaRPr lang="en-US"/>
          </a:p>
        </p:txBody>
      </p:sp>
    </p:spTree>
    <p:extLst>
      <p:ext uri="{BB962C8B-B14F-4D97-AF65-F5344CB8AC3E}">
        <p14:creationId xmlns:p14="http://schemas.microsoft.com/office/powerpoint/2010/main" val="626283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ECC49D-6DB4-4F4A-853D-7C62ABB8049B}" type="slidenum">
              <a:rPr lang="en-US" smtClean="0"/>
              <a:pPr>
                <a:defRPr/>
              </a:pPr>
              <a:t>34</a:t>
            </a:fld>
            <a:endParaRPr lang="en-US"/>
          </a:p>
        </p:txBody>
      </p:sp>
    </p:spTree>
    <p:extLst>
      <p:ext uri="{BB962C8B-B14F-4D97-AF65-F5344CB8AC3E}">
        <p14:creationId xmlns:p14="http://schemas.microsoft.com/office/powerpoint/2010/main" val="1726763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ECC49D-6DB4-4F4A-853D-7C62ABB8049B}" type="slidenum">
              <a:rPr lang="en-US" smtClean="0"/>
              <a:pPr>
                <a:defRPr/>
              </a:pPr>
              <a:t>35</a:t>
            </a:fld>
            <a:endParaRPr lang="en-US"/>
          </a:p>
        </p:txBody>
      </p:sp>
    </p:spTree>
    <p:extLst>
      <p:ext uri="{BB962C8B-B14F-4D97-AF65-F5344CB8AC3E}">
        <p14:creationId xmlns:p14="http://schemas.microsoft.com/office/powerpoint/2010/main" val="1894644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FCCC9E-762E-43A9-881A-26E1FA1C5F53}" type="slidenum">
              <a:rPr lang="en-US" smtClean="0"/>
              <a:t>12</a:t>
            </a:fld>
            <a:endParaRPr lang="en-US"/>
          </a:p>
        </p:txBody>
      </p:sp>
    </p:spTree>
    <p:extLst>
      <p:ext uri="{BB962C8B-B14F-4D97-AF65-F5344CB8AC3E}">
        <p14:creationId xmlns:p14="http://schemas.microsoft.com/office/powerpoint/2010/main" val="3693157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C8A105-4790-40FD-B3A7-761E3DC76354}" type="slidenum">
              <a:rPr lang="en-US" smtClean="0"/>
              <a:pPr/>
              <a:t>37</a:t>
            </a:fld>
            <a:endParaRPr lang="en-US" dirty="0"/>
          </a:p>
        </p:txBody>
      </p:sp>
    </p:spTree>
    <p:extLst>
      <p:ext uri="{BB962C8B-B14F-4D97-AF65-F5344CB8AC3E}">
        <p14:creationId xmlns:p14="http://schemas.microsoft.com/office/powerpoint/2010/main" val="32440207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ECC49D-6DB4-4F4A-853D-7C62ABB8049B}" type="slidenum">
              <a:rPr lang="en-US" smtClean="0"/>
              <a:pPr>
                <a:defRPr/>
              </a:pPr>
              <a:t>38</a:t>
            </a:fld>
            <a:endParaRPr lang="en-US"/>
          </a:p>
        </p:txBody>
      </p:sp>
    </p:spTree>
    <p:extLst>
      <p:ext uri="{BB962C8B-B14F-4D97-AF65-F5344CB8AC3E}">
        <p14:creationId xmlns:p14="http://schemas.microsoft.com/office/powerpoint/2010/main" val="2721436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some median times</a:t>
            </a:r>
            <a:endParaRPr lang="en-US" dirty="0"/>
          </a:p>
        </p:txBody>
      </p:sp>
      <p:sp>
        <p:nvSpPr>
          <p:cNvPr id="4" name="Slide Number Placeholder 3"/>
          <p:cNvSpPr>
            <a:spLocks noGrp="1"/>
          </p:cNvSpPr>
          <p:nvPr>
            <p:ph type="sldNum" sz="quarter" idx="10"/>
          </p:nvPr>
        </p:nvSpPr>
        <p:spPr/>
        <p:txBody>
          <a:bodyPr/>
          <a:lstStyle/>
          <a:p>
            <a:pPr>
              <a:defRPr/>
            </a:pPr>
            <a:fld id="{44ECC49D-6DB4-4F4A-853D-7C62ABB8049B}" type="slidenum">
              <a:rPr lang="en-US" smtClean="0"/>
              <a:pPr>
                <a:defRPr/>
              </a:pPr>
              <a:t>39</a:t>
            </a:fld>
            <a:endParaRPr lang="en-US"/>
          </a:p>
        </p:txBody>
      </p:sp>
    </p:spTree>
    <p:extLst>
      <p:ext uri="{BB962C8B-B14F-4D97-AF65-F5344CB8AC3E}">
        <p14:creationId xmlns:p14="http://schemas.microsoft.com/office/powerpoint/2010/main" val="14833839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ECC49D-6DB4-4F4A-853D-7C62ABB8049B}" type="slidenum">
              <a:rPr lang="en-US" smtClean="0"/>
              <a:pPr>
                <a:defRPr/>
              </a:pPr>
              <a:t>41</a:t>
            </a:fld>
            <a:endParaRPr lang="en-US"/>
          </a:p>
        </p:txBody>
      </p:sp>
    </p:spTree>
    <p:extLst>
      <p:ext uri="{BB962C8B-B14F-4D97-AF65-F5344CB8AC3E}">
        <p14:creationId xmlns:p14="http://schemas.microsoft.com/office/powerpoint/2010/main" val="1285178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C8A105-4790-40FD-B3A7-761E3DC76354}" type="slidenum">
              <a:rPr lang="en-US" smtClean="0"/>
              <a:pPr/>
              <a:t>42</a:t>
            </a:fld>
            <a:endParaRPr lang="en-US" dirty="0"/>
          </a:p>
        </p:txBody>
      </p:sp>
    </p:spTree>
    <p:extLst>
      <p:ext uri="{BB962C8B-B14F-4D97-AF65-F5344CB8AC3E}">
        <p14:creationId xmlns:p14="http://schemas.microsoft.com/office/powerpoint/2010/main" val="3332298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ECC49D-6DB4-4F4A-853D-7C62ABB8049B}" type="slidenum">
              <a:rPr lang="en-US" smtClean="0"/>
              <a:pPr>
                <a:defRPr/>
              </a:pPr>
              <a:t>43</a:t>
            </a:fld>
            <a:endParaRPr lang="en-US"/>
          </a:p>
        </p:txBody>
      </p:sp>
    </p:spTree>
    <p:extLst>
      <p:ext uri="{BB962C8B-B14F-4D97-AF65-F5344CB8AC3E}">
        <p14:creationId xmlns:p14="http://schemas.microsoft.com/office/powerpoint/2010/main" val="15562578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ECC49D-6DB4-4F4A-853D-7C62ABB8049B}" type="slidenum">
              <a:rPr lang="en-US" smtClean="0"/>
              <a:pPr>
                <a:defRPr/>
              </a:pPr>
              <a:t>44</a:t>
            </a:fld>
            <a:endParaRPr lang="en-US"/>
          </a:p>
        </p:txBody>
      </p:sp>
    </p:spTree>
    <p:extLst>
      <p:ext uri="{BB962C8B-B14F-4D97-AF65-F5344CB8AC3E}">
        <p14:creationId xmlns:p14="http://schemas.microsoft.com/office/powerpoint/2010/main" val="40375494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ECC49D-6DB4-4F4A-853D-7C62ABB8049B}" type="slidenum">
              <a:rPr lang="en-US" smtClean="0"/>
              <a:pPr>
                <a:defRPr/>
              </a:pPr>
              <a:t>45</a:t>
            </a:fld>
            <a:endParaRPr lang="en-US"/>
          </a:p>
        </p:txBody>
      </p:sp>
    </p:spTree>
    <p:extLst>
      <p:ext uri="{BB962C8B-B14F-4D97-AF65-F5344CB8AC3E}">
        <p14:creationId xmlns:p14="http://schemas.microsoft.com/office/powerpoint/2010/main" val="5649895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224432-AA15-418F-938C-C9A72730891E}"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25546184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SWOT</a:t>
            </a:r>
            <a:r>
              <a:rPr lang="en-US" baseline="0" dirty="0" smtClean="0"/>
              <a:t> Analysis – breakout into two groups</a:t>
            </a:r>
          </a:p>
          <a:p>
            <a:endParaRPr lang="en-US" baseline="0" dirty="0" smtClean="0"/>
          </a:p>
          <a:p>
            <a:r>
              <a:rPr lang="en-US" baseline="0" dirty="0" smtClean="0"/>
              <a:t>HANDOUT = case studies (TBD)</a:t>
            </a:r>
            <a:endParaRPr lang="en-US" dirty="0"/>
          </a:p>
        </p:txBody>
      </p:sp>
      <p:sp>
        <p:nvSpPr>
          <p:cNvPr id="4" name="Slide Number Placeholder 3"/>
          <p:cNvSpPr>
            <a:spLocks noGrp="1"/>
          </p:cNvSpPr>
          <p:nvPr>
            <p:ph type="sldNum" sz="quarter" idx="10"/>
          </p:nvPr>
        </p:nvSpPr>
        <p:spPr/>
        <p:txBody>
          <a:bodyPr/>
          <a:lstStyle/>
          <a:p>
            <a:fld id="{9EFCCC9E-762E-43A9-881A-26E1FA1C5F53}" type="slidenum">
              <a:rPr lang="en-US" smtClean="0"/>
              <a:t>58</a:t>
            </a:fld>
            <a:endParaRPr lang="en-US"/>
          </a:p>
        </p:txBody>
      </p:sp>
    </p:spTree>
    <p:extLst>
      <p:ext uri="{BB962C8B-B14F-4D97-AF65-F5344CB8AC3E}">
        <p14:creationId xmlns:p14="http://schemas.microsoft.com/office/powerpoint/2010/main" val="2021315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C8A105-4790-40FD-B3A7-761E3DC76354}" type="slidenum">
              <a:rPr lang="en-US" smtClean="0"/>
              <a:pPr/>
              <a:t>19</a:t>
            </a:fld>
            <a:endParaRPr lang="en-US" dirty="0"/>
          </a:p>
        </p:txBody>
      </p:sp>
    </p:spTree>
    <p:extLst>
      <p:ext uri="{BB962C8B-B14F-4D97-AF65-F5344CB8AC3E}">
        <p14:creationId xmlns:p14="http://schemas.microsoft.com/office/powerpoint/2010/main" val="1778469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 instructions very closely</a:t>
            </a:r>
            <a:r>
              <a:rPr lang="en-US" baseline="0" dirty="0" smtClean="0"/>
              <a:t> (Like a requirement to use an intervention from a proposed list, not make up your own.)</a:t>
            </a:r>
          </a:p>
          <a:p>
            <a:endParaRPr lang="en-US" baseline="0" dirty="0" smtClean="0"/>
          </a:p>
          <a:p>
            <a:r>
              <a:rPr lang="en-US" baseline="0" dirty="0" smtClean="0"/>
              <a:t>Plan ahead! (Letters of Support can take awhile to get. If you need one, make sure you leave enough time so you’re not stuck at the end.)</a:t>
            </a:r>
            <a:endParaRPr lang="en-US" dirty="0"/>
          </a:p>
        </p:txBody>
      </p:sp>
      <p:sp>
        <p:nvSpPr>
          <p:cNvPr id="4" name="Slide Number Placeholder 3"/>
          <p:cNvSpPr>
            <a:spLocks noGrp="1"/>
          </p:cNvSpPr>
          <p:nvPr>
            <p:ph type="sldNum" sz="quarter" idx="10"/>
          </p:nvPr>
        </p:nvSpPr>
        <p:spPr/>
        <p:txBody>
          <a:bodyPr/>
          <a:lstStyle/>
          <a:p>
            <a:fld id="{9EFCCC9E-762E-43A9-881A-26E1FA1C5F53}" type="slidenum">
              <a:rPr lang="en-US" smtClean="0"/>
              <a:t>59</a:t>
            </a:fld>
            <a:endParaRPr lang="en-US"/>
          </a:p>
        </p:txBody>
      </p:sp>
    </p:spTree>
    <p:extLst>
      <p:ext uri="{BB962C8B-B14F-4D97-AF65-F5344CB8AC3E}">
        <p14:creationId xmlns:p14="http://schemas.microsoft.com/office/powerpoint/2010/main" val="1198555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eaLnBrk="0" fontAlgn="base" hangingPunct="0">
              <a:spcBef>
                <a:spcPct val="30000"/>
              </a:spcBef>
              <a:spcAft>
                <a:spcPct val="0"/>
              </a:spcAft>
              <a:defRPr/>
            </a:pPr>
            <a:endParaRPr lang="en-US" b="1" dirty="0"/>
          </a:p>
        </p:txBody>
      </p:sp>
      <p:sp>
        <p:nvSpPr>
          <p:cNvPr id="4" name="Slide Number Placeholder 3"/>
          <p:cNvSpPr>
            <a:spLocks noGrp="1"/>
          </p:cNvSpPr>
          <p:nvPr>
            <p:ph type="sldNum" sz="quarter" idx="10"/>
          </p:nvPr>
        </p:nvSpPr>
        <p:spPr/>
        <p:txBody>
          <a:bodyPr/>
          <a:lstStyle/>
          <a:p>
            <a:pPr>
              <a:defRPr/>
            </a:pPr>
            <a:fld id="{44ECC49D-6DB4-4F4A-853D-7C62ABB8049B}" type="slidenum">
              <a:rPr lang="en-US" smtClean="0"/>
              <a:pPr>
                <a:defRPr/>
              </a:pPr>
              <a:t>20</a:t>
            </a:fld>
            <a:endParaRPr lang="en-US"/>
          </a:p>
        </p:txBody>
      </p:sp>
    </p:spTree>
    <p:extLst>
      <p:ext uri="{BB962C8B-B14F-4D97-AF65-F5344CB8AC3E}">
        <p14:creationId xmlns:p14="http://schemas.microsoft.com/office/powerpoint/2010/main" val="3229552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44ECC49D-6DB4-4F4A-853D-7C62ABB8049B}" type="slidenum">
              <a:rPr lang="en-US" smtClean="0"/>
              <a:pPr>
                <a:defRPr/>
              </a:pPr>
              <a:t>21</a:t>
            </a:fld>
            <a:endParaRPr lang="en-US"/>
          </a:p>
        </p:txBody>
      </p:sp>
    </p:spTree>
    <p:extLst>
      <p:ext uri="{BB962C8B-B14F-4D97-AF65-F5344CB8AC3E}">
        <p14:creationId xmlns:p14="http://schemas.microsoft.com/office/powerpoint/2010/main" val="3107726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ECC49D-6DB4-4F4A-853D-7C62ABB8049B}" type="slidenum">
              <a:rPr lang="en-US" smtClean="0"/>
              <a:pPr>
                <a:defRPr/>
              </a:pPr>
              <a:t>22</a:t>
            </a:fld>
            <a:endParaRPr lang="en-US"/>
          </a:p>
        </p:txBody>
      </p:sp>
    </p:spTree>
    <p:extLst>
      <p:ext uri="{BB962C8B-B14F-4D97-AF65-F5344CB8AC3E}">
        <p14:creationId xmlns:p14="http://schemas.microsoft.com/office/powerpoint/2010/main" val="4016144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ECC49D-6DB4-4F4A-853D-7C62ABB8049B}" type="slidenum">
              <a:rPr lang="en-US" smtClean="0"/>
              <a:pPr>
                <a:defRPr/>
              </a:pPr>
              <a:t>23</a:t>
            </a:fld>
            <a:endParaRPr lang="en-US"/>
          </a:p>
        </p:txBody>
      </p:sp>
    </p:spTree>
    <p:extLst>
      <p:ext uri="{BB962C8B-B14F-4D97-AF65-F5344CB8AC3E}">
        <p14:creationId xmlns:p14="http://schemas.microsoft.com/office/powerpoint/2010/main" val="3574785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ECC49D-6DB4-4F4A-853D-7C62ABB8049B}" type="slidenum">
              <a:rPr lang="en-US" smtClean="0"/>
              <a:pPr>
                <a:defRPr/>
              </a:pPr>
              <a:t>24</a:t>
            </a:fld>
            <a:endParaRPr lang="en-US"/>
          </a:p>
        </p:txBody>
      </p:sp>
    </p:spTree>
    <p:extLst>
      <p:ext uri="{BB962C8B-B14F-4D97-AF65-F5344CB8AC3E}">
        <p14:creationId xmlns:p14="http://schemas.microsoft.com/office/powerpoint/2010/main" val="657103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ECC49D-6DB4-4F4A-853D-7C62ABB8049B}" type="slidenum">
              <a:rPr lang="en-US" smtClean="0"/>
              <a:pPr>
                <a:defRPr/>
              </a:pPr>
              <a:t>25</a:t>
            </a:fld>
            <a:endParaRPr lang="en-US"/>
          </a:p>
        </p:txBody>
      </p:sp>
    </p:spTree>
    <p:extLst>
      <p:ext uri="{BB962C8B-B14F-4D97-AF65-F5344CB8AC3E}">
        <p14:creationId xmlns:p14="http://schemas.microsoft.com/office/powerpoint/2010/main" val="28908542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7162800" y="5791200"/>
            <a:ext cx="1645920" cy="792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533400"/>
            <a:ext cx="7772400" cy="2590800"/>
          </a:xfrm>
        </p:spPr>
        <p:txBody>
          <a:bodyPr/>
          <a:lstStyle>
            <a:lvl1pPr>
              <a:defRPr>
                <a:solidFill>
                  <a:srgbClr val="1F78E3"/>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200400"/>
            <a:ext cx="6400800" cy="12954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358EB3-4E9A-4C6A-842C-F32DCA904671}" type="datetime1">
              <a:rPr lang="en-US" smtClean="0"/>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FF3FF-B27C-49C6-B735-9BE1328E2539}" type="slidenum">
              <a:rPr lang="en-US" smtClean="0"/>
              <a:t>‹#›</a:t>
            </a:fld>
            <a:endParaRPr lang="en-US"/>
          </a:p>
        </p:txBody>
      </p:sp>
      <p:pic>
        <p:nvPicPr>
          <p:cNvPr id="2050" name="Picture 2" descr="P:\Logos\PHD Logo\PHD logo_rgb.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45909" y="4648200"/>
            <a:ext cx="4312091"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20934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2C8CF-A86C-401F-B976-D4670A5EC2EB}" type="datetime1">
              <a:rPr lang="en-US" smtClean="0"/>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FF3FF-B27C-49C6-B735-9BE1328E2539}" type="slidenum">
              <a:rPr lang="en-US" smtClean="0"/>
              <a:t>‹#›</a:t>
            </a:fld>
            <a:endParaRPr lang="en-US"/>
          </a:p>
        </p:txBody>
      </p:sp>
    </p:spTree>
    <p:extLst>
      <p:ext uri="{BB962C8B-B14F-4D97-AF65-F5344CB8AC3E}">
        <p14:creationId xmlns:p14="http://schemas.microsoft.com/office/powerpoint/2010/main" val="2379805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B8A3A5-0E53-416D-A2E9-2C4921F043A3}" type="datetime1">
              <a:rPr lang="en-US" smtClean="0"/>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FF3FF-B27C-49C6-B735-9BE1328E2539}" type="slidenum">
              <a:rPr lang="en-US" smtClean="0"/>
              <a:t>‹#›</a:t>
            </a:fld>
            <a:endParaRPr lang="en-US"/>
          </a:p>
        </p:txBody>
      </p:sp>
    </p:spTree>
    <p:extLst>
      <p:ext uri="{BB962C8B-B14F-4D97-AF65-F5344CB8AC3E}">
        <p14:creationId xmlns:p14="http://schemas.microsoft.com/office/powerpoint/2010/main" val="1295776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D45135EF-E0A2-40BB-B3AE-32F6978FCD37}" type="datetime1">
              <a:rPr lang="en-US" smtClean="0"/>
              <a:t>10/29/2014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752B85-805E-4EA9-B793-766F26814B67}" type="slidenum">
              <a:rPr lang="en-US"/>
              <a:pPr>
                <a:defRPr/>
              </a:pPr>
              <a:t>‹#›</a:t>
            </a:fld>
            <a:endParaRPr lang="en-US"/>
          </a:p>
        </p:txBody>
      </p:sp>
    </p:spTree>
    <p:extLst>
      <p:ext uri="{BB962C8B-B14F-4D97-AF65-F5344CB8AC3E}">
        <p14:creationId xmlns:p14="http://schemas.microsoft.com/office/powerpoint/2010/main" val="2629083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831E2D-19AD-40C9-B4B3-8B635EAEADF4}" type="datetimeFigureOut">
              <a:rPr lang="en-US" smtClean="0">
                <a:solidFill>
                  <a:prstClr val="black">
                    <a:tint val="75000"/>
                  </a:prstClr>
                </a:solidFill>
              </a:rPr>
              <a:pPr/>
              <a:t>10/29/2014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D12B85-9370-4389-B343-04B98F2AD1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356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831E2D-19AD-40C9-B4B3-8B635EAEADF4}" type="datetimeFigureOut">
              <a:rPr lang="en-US" smtClean="0">
                <a:solidFill>
                  <a:prstClr val="black">
                    <a:tint val="75000"/>
                  </a:prstClr>
                </a:solidFill>
              </a:rPr>
              <a:pPr/>
              <a:t>10/29/2014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D12B85-9370-4389-B343-04B98F2AD1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8469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7"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831E2D-19AD-40C9-B4B3-8B635EAEADF4}" type="datetimeFigureOut">
              <a:rPr lang="en-US" smtClean="0">
                <a:solidFill>
                  <a:prstClr val="black">
                    <a:tint val="75000"/>
                  </a:prstClr>
                </a:solidFill>
              </a:rPr>
              <a:pPr/>
              <a:t>10/29/2014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D12B85-9370-4389-B343-04B98F2AD1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989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831E2D-19AD-40C9-B4B3-8B635EAEADF4}" type="datetimeFigureOut">
              <a:rPr lang="en-US" smtClean="0">
                <a:solidFill>
                  <a:prstClr val="black">
                    <a:tint val="75000"/>
                  </a:prstClr>
                </a:solidFill>
              </a:rPr>
              <a:pPr/>
              <a:t>10/29/2014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D12B85-9370-4389-B343-04B98F2AD1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0427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831E2D-19AD-40C9-B4B3-8B635EAEADF4}" type="datetimeFigureOut">
              <a:rPr lang="en-US" smtClean="0">
                <a:solidFill>
                  <a:prstClr val="black">
                    <a:tint val="75000"/>
                  </a:prstClr>
                </a:solidFill>
              </a:rPr>
              <a:pPr/>
              <a:t>10/29/2014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7D12B85-9370-4389-B343-04B98F2AD1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6148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831E2D-19AD-40C9-B4B3-8B635EAEADF4}" type="datetimeFigureOut">
              <a:rPr lang="en-US" smtClean="0">
                <a:solidFill>
                  <a:prstClr val="black">
                    <a:tint val="75000"/>
                  </a:prstClr>
                </a:solidFill>
              </a:rPr>
              <a:pPr/>
              <a:t>10/29/2014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7D12B85-9370-4389-B343-04B98F2AD1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7917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831E2D-19AD-40C9-B4B3-8B635EAEADF4}" type="datetimeFigureOut">
              <a:rPr lang="en-US" smtClean="0">
                <a:solidFill>
                  <a:prstClr val="black">
                    <a:tint val="75000"/>
                  </a:prstClr>
                </a:solidFill>
              </a:rPr>
              <a:pPr/>
              <a:t>10/29/2014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7D12B85-9370-4389-B343-04B98F2AD1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772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a:p>
        </p:txBody>
      </p:sp>
    </p:spTree>
    <p:custDataLst>
      <p:tags r:id="rId1"/>
    </p:custDataLst>
    <p:extLst>
      <p:ext uri="{BB962C8B-B14F-4D97-AF65-F5344CB8AC3E}">
        <p14:creationId xmlns:p14="http://schemas.microsoft.com/office/powerpoint/2010/main" val="184164997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831E2D-19AD-40C9-B4B3-8B635EAEADF4}" type="datetimeFigureOut">
              <a:rPr lang="en-US" smtClean="0">
                <a:solidFill>
                  <a:prstClr val="black">
                    <a:tint val="75000"/>
                  </a:prstClr>
                </a:solidFill>
              </a:rPr>
              <a:pPr/>
              <a:t>10/29/2014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D12B85-9370-4389-B343-04B98F2AD1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4601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831E2D-19AD-40C9-B4B3-8B635EAEADF4}" type="datetimeFigureOut">
              <a:rPr lang="en-US" smtClean="0">
                <a:solidFill>
                  <a:prstClr val="black">
                    <a:tint val="75000"/>
                  </a:prstClr>
                </a:solidFill>
              </a:rPr>
              <a:pPr/>
              <a:t>10/29/2014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D12B85-9370-4389-B343-04B98F2AD1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8949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831E2D-19AD-40C9-B4B3-8B635EAEADF4}" type="datetimeFigureOut">
              <a:rPr lang="en-US" smtClean="0">
                <a:solidFill>
                  <a:prstClr val="black">
                    <a:tint val="75000"/>
                  </a:prstClr>
                </a:solidFill>
              </a:rPr>
              <a:pPr/>
              <a:t>10/29/2014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D12B85-9370-4389-B343-04B98F2AD1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87468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831E2D-19AD-40C9-B4B3-8B635EAEADF4}" type="datetimeFigureOut">
              <a:rPr lang="en-US" smtClean="0">
                <a:solidFill>
                  <a:prstClr val="black">
                    <a:tint val="75000"/>
                  </a:prstClr>
                </a:solidFill>
              </a:rPr>
              <a:pPr/>
              <a:t>10/29/2014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D12B85-9370-4389-B343-04B98F2AD1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1493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9C80AC-0F31-43C6-B7C3-E2AE88F3EFA3}" type="datetime1">
              <a:rPr lang="en-US" smtClean="0"/>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FF3FF-B27C-49C6-B735-9BE1328E2539}" type="slidenum">
              <a:rPr lang="en-US" smtClean="0"/>
              <a:t>‹#›</a:t>
            </a:fld>
            <a:endParaRPr lang="en-US"/>
          </a:p>
        </p:txBody>
      </p:sp>
    </p:spTree>
    <p:extLst>
      <p:ext uri="{BB962C8B-B14F-4D97-AF65-F5344CB8AC3E}">
        <p14:creationId xmlns:p14="http://schemas.microsoft.com/office/powerpoint/2010/main" val="38399616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F0A5B7-2E1B-4BF5-ADCC-E19B57F6B9F7}" type="datetime1">
              <a:rPr lang="en-US" smtClean="0"/>
              <a:t>10/29/2014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FF3FF-B27C-49C6-B735-9BE1328E2539}" type="slidenum">
              <a:rPr lang="en-US" smtClean="0"/>
              <a:t>‹#›</a:t>
            </a:fld>
            <a:endParaRPr lang="en-US"/>
          </a:p>
        </p:txBody>
      </p:sp>
    </p:spTree>
    <p:extLst>
      <p:ext uri="{BB962C8B-B14F-4D97-AF65-F5344CB8AC3E}">
        <p14:creationId xmlns:p14="http://schemas.microsoft.com/office/powerpoint/2010/main" val="399177388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427E68-DE1A-4FEC-8C7A-0DD65B6C196A}" type="datetime1">
              <a:rPr lang="en-US" smtClean="0"/>
              <a:t>10/29/2014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8FF3FF-B27C-49C6-B735-9BE1328E2539}" type="slidenum">
              <a:rPr lang="en-US" smtClean="0"/>
              <a:t>‹#›</a:t>
            </a:fld>
            <a:endParaRPr lang="en-US"/>
          </a:p>
        </p:txBody>
      </p:sp>
    </p:spTree>
    <p:extLst>
      <p:ext uri="{BB962C8B-B14F-4D97-AF65-F5344CB8AC3E}">
        <p14:creationId xmlns:p14="http://schemas.microsoft.com/office/powerpoint/2010/main" val="27089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0CBDEA-1E3E-4ABA-8E2D-C3A4B68039B6}" type="datetime1">
              <a:rPr lang="en-US" smtClean="0"/>
              <a:t>10/29/2014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8FF3FF-B27C-49C6-B735-9BE1328E2539}" type="slidenum">
              <a:rPr lang="en-US" smtClean="0"/>
              <a:t>‹#›</a:t>
            </a:fld>
            <a:endParaRPr lang="en-US"/>
          </a:p>
        </p:txBody>
      </p:sp>
    </p:spTree>
    <p:extLst>
      <p:ext uri="{BB962C8B-B14F-4D97-AF65-F5344CB8AC3E}">
        <p14:creationId xmlns:p14="http://schemas.microsoft.com/office/powerpoint/2010/main" val="2240836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197617-54DB-4C6A-8D29-D64F18FAF887}" type="datetime1">
              <a:rPr lang="en-US" smtClean="0"/>
              <a:t>10/29/2014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8FF3FF-B27C-49C6-B735-9BE1328E2539}" type="slidenum">
              <a:rPr lang="en-US" smtClean="0"/>
              <a:t>‹#›</a:t>
            </a:fld>
            <a:endParaRPr lang="en-US"/>
          </a:p>
        </p:txBody>
      </p:sp>
    </p:spTree>
    <p:extLst>
      <p:ext uri="{BB962C8B-B14F-4D97-AF65-F5344CB8AC3E}">
        <p14:creationId xmlns:p14="http://schemas.microsoft.com/office/powerpoint/2010/main" val="3532104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4FB566-C734-4385-A9EF-1962340625E1}" type="datetime1">
              <a:rPr lang="en-US" smtClean="0"/>
              <a:t>10/29/2014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FF3FF-B27C-49C6-B735-9BE1328E2539}" type="slidenum">
              <a:rPr lang="en-US" smtClean="0"/>
              <a:t>‹#›</a:t>
            </a:fld>
            <a:endParaRPr lang="en-US"/>
          </a:p>
        </p:txBody>
      </p:sp>
    </p:spTree>
    <p:extLst>
      <p:ext uri="{BB962C8B-B14F-4D97-AF65-F5344CB8AC3E}">
        <p14:creationId xmlns:p14="http://schemas.microsoft.com/office/powerpoint/2010/main" val="2057382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8B9F39-94F0-4F31-9848-D4A73475BD1B}" type="datetime1">
              <a:rPr lang="en-US" smtClean="0"/>
              <a:t>10/29/2014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FF3FF-B27C-49C6-B735-9BE1328E2539}" type="slidenum">
              <a:rPr lang="en-US" smtClean="0"/>
              <a:t>‹#›</a:t>
            </a:fld>
            <a:endParaRPr lang="en-US"/>
          </a:p>
        </p:txBody>
      </p:sp>
    </p:spTree>
    <p:extLst>
      <p:ext uri="{BB962C8B-B14F-4D97-AF65-F5344CB8AC3E}">
        <p14:creationId xmlns:p14="http://schemas.microsoft.com/office/powerpoint/2010/main" val="2888260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5C4202-5169-4DD4-8C7D-807EEDF42C6A}" type="datetime1">
              <a:rPr lang="en-US" smtClean="0"/>
              <a:t>10/29/2014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8FF3FF-B27C-49C6-B735-9BE1328E2539}" type="slidenum">
              <a:rPr lang="en-US" smtClean="0"/>
              <a:t>‹#›</a:t>
            </a:fld>
            <a:endParaRPr lang="en-US"/>
          </a:p>
        </p:txBody>
      </p:sp>
      <p:sp>
        <p:nvSpPr>
          <p:cNvPr id="7" name="Rectangle 6"/>
          <p:cNvSpPr/>
          <p:nvPr/>
        </p:nvSpPr>
        <p:spPr>
          <a:xfrm>
            <a:off x="304800" y="228600"/>
            <a:ext cx="8534400" cy="6400800"/>
          </a:xfrm>
          <a:prstGeom prst="rect">
            <a:avLst/>
          </a:prstGeom>
          <a:noFill/>
          <a:ln w="53975" cap="sq">
            <a:solidFill>
              <a:srgbClr val="E57543"/>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Logos\PHD Logo\PHD logo_rgb.jpg"/>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9000" y="5912629"/>
            <a:ext cx="1576056" cy="640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75113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spc="300">
          <a:solidFill>
            <a:srgbClr val="1F78E3"/>
          </a:solidFill>
          <a:latin typeface="GillSans" pitchFamily="34" charset="0"/>
          <a:ea typeface="+mj-ea"/>
          <a:cs typeface="+mj-cs"/>
        </a:defRPr>
      </a:lvl1pPr>
    </p:titleStyle>
    <p:bodyStyle>
      <a:lvl1pPr marL="342900" indent="-342900" algn="l" defTabSz="914400" rtl="0" eaLnBrk="1" latinLnBrk="0" hangingPunct="1">
        <a:spcBef>
          <a:spcPct val="20000"/>
        </a:spcBef>
        <a:buSzPct val="60000"/>
        <a:buFont typeface="Wingdings" pitchFamily="2" charset="2"/>
        <a:buChar char="§"/>
        <a:defRPr sz="3200" kern="1200">
          <a:solidFill>
            <a:srgbClr val="6D6D6D"/>
          </a:solidFill>
          <a:latin typeface="GillSans"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6D6D6D"/>
          </a:solidFill>
          <a:latin typeface="GillSans" pitchFamily="34" charset="0"/>
          <a:ea typeface="+mn-ea"/>
          <a:cs typeface="+mn-cs"/>
        </a:defRPr>
      </a:lvl2pPr>
      <a:lvl3pPr marL="1143000" indent="-228600" algn="l" defTabSz="914400" rtl="0" eaLnBrk="1" latinLnBrk="0" hangingPunct="1">
        <a:spcBef>
          <a:spcPct val="20000"/>
        </a:spcBef>
        <a:buSzPct val="60000"/>
        <a:buFont typeface="Wingdings" pitchFamily="2" charset="2"/>
        <a:buChar char="§"/>
        <a:defRPr sz="2400" kern="1200">
          <a:solidFill>
            <a:srgbClr val="6D6D6D"/>
          </a:solidFill>
          <a:latin typeface="GillSans"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6D6D6D"/>
          </a:solidFill>
          <a:latin typeface="GillSans"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6D6D6D"/>
          </a:solidFill>
          <a:latin typeface="Gill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831E2D-19AD-40C9-B4B3-8B635EAEADF4}" type="datetimeFigureOut">
              <a:rPr lang="en-US" smtClean="0">
                <a:solidFill>
                  <a:prstClr val="black">
                    <a:tint val="75000"/>
                  </a:prstClr>
                </a:solidFill>
              </a:rPr>
              <a:pPr/>
              <a:t>10/29/2014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D12B85-9370-4389-B343-04B98F2AD1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6990148"/>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chart" Target="../charts/char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chart" Target="../charts/chart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31.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chart" Target="../charts/chart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39.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40.xml"/><Relationship Id="rId4" Type="http://schemas.openxmlformats.org/officeDocument/2006/relationships/chart" Target="../charts/chart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41.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45.xml"/><Relationship Id="rId5" Type="http://schemas.microsoft.com/office/2007/relationships/hdphoto" Target="../media/hdphoto1.wdp"/><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48.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49.xml"/><Relationship Id="rId4" Type="http://schemas.openxmlformats.org/officeDocument/2006/relationships/chart" Target="../charts/chart6.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49.xml.rels><?xml version="1.0" encoding="UTF-8" standalone="yes"?>
<Relationships xmlns="http://schemas.openxmlformats.org/package/2006/relationships"><Relationship Id="rId3" Type="http://schemas.openxmlformats.org/officeDocument/2006/relationships/hyperlink" Target="http://www.sfhiv.org/resources/hiv-prevention-and-jurisdictional-plans/" TargetMode="External"/><Relationship Id="rId2" Type="http://schemas.openxmlformats.org/officeDocument/2006/relationships/slideLayout" Target="../slideLayouts/slideLayout2.xml"/><Relationship Id="rId1" Type="http://schemas.openxmlformats.org/officeDocument/2006/relationships/tags" Target="../tags/tag55.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5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8.xml"/><Relationship Id="rId7" Type="http://schemas.openxmlformats.org/officeDocument/2006/relationships/diagramColors" Target="../diagrams/colors1.xml"/><Relationship Id="rId2" Type="http://schemas.openxmlformats.org/officeDocument/2006/relationships/slideLayout" Target="../slideLayouts/slideLayout19.xml"/><Relationship Id="rId1" Type="http://schemas.openxmlformats.org/officeDocument/2006/relationships/tags" Target="../tags/tag5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64.xml"/><Relationship Id="rId4" Type="http://schemas.openxmlformats.org/officeDocument/2006/relationships/image" Target="../media/image19.gif"/></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65.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61.xml.rels><?xml version="1.0" encoding="UTF-8" standalone="yes"?>
<Relationships xmlns="http://schemas.openxmlformats.org/package/2006/relationships"><Relationship Id="rId3" Type="http://schemas.openxmlformats.org/officeDocument/2006/relationships/hyperlink" Target="http://www.sfhiv.org/resources/hiv-prevention-and-jurisdictional-plans/" TargetMode="External"/><Relationship Id="rId2" Type="http://schemas.openxmlformats.org/officeDocument/2006/relationships/slideLayout" Target="../slideLayouts/slideLayout2.xml"/><Relationship Id="rId1" Type="http://schemas.openxmlformats.org/officeDocument/2006/relationships/tags" Target="../tags/tag67.xml"/><Relationship Id="rId4" Type="http://schemas.openxmlformats.org/officeDocument/2006/relationships/image" Target="../media/image16.png"/></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63.xml.rels><?xml version="1.0" encoding="UTF-8" standalone="yes"?>
<Relationships xmlns="http://schemas.openxmlformats.org/package/2006/relationships"><Relationship Id="rId3" Type="http://schemas.openxmlformats.org/officeDocument/2006/relationships/hyperlink" Target="mailto:Ling.Hsu@sfdph.org" TargetMode="External"/><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xml"/><Relationship Id="rId1" Type="http://schemas.openxmlformats.org/officeDocument/2006/relationships/tags" Target="../tags/tag70.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7.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6.pn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1"/>
            <a:ext cx="8382000" cy="3047999"/>
          </a:xfrm>
        </p:spPr>
        <p:txBody>
          <a:bodyPr>
            <a:normAutofit/>
          </a:bodyPr>
          <a:lstStyle/>
          <a:p>
            <a:r>
              <a:rPr lang="en-US" sz="5000" dirty="0" smtClean="0"/>
              <a:t>High-Impact HIV Prevention (HIP) in </a:t>
            </a:r>
            <a:br>
              <a:rPr lang="en-US" sz="5000" dirty="0" smtClean="0"/>
            </a:br>
            <a:r>
              <a:rPr lang="en-US" sz="5000" dirty="0" smtClean="0"/>
              <a:t>San Francisco</a:t>
            </a:r>
            <a:endParaRPr lang="en-US" sz="5000" dirty="0"/>
          </a:p>
        </p:txBody>
      </p:sp>
      <p:sp>
        <p:nvSpPr>
          <p:cNvPr id="3" name="Subtitle 2"/>
          <p:cNvSpPr>
            <a:spLocks noGrp="1"/>
          </p:cNvSpPr>
          <p:nvPr>
            <p:ph type="subTitle" idx="1"/>
          </p:nvPr>
        </p:nvSpPr>
        <p:spPr>
          <a:xfrm>
            <a:off x="533400" y="3429000"/>
            <a:ext cx="8229600" cy="1447800"/>
          </a:xfrm>
        </p:spPr>
        <p:txBody>
          <a:bodyPr>
            <a:normAutofit/>
          </a:bodyPr>
          <a:lstStyle/>
          <a:p>
            <a:r>
              <a:rPr lang="en-US" sz="3000" spc="100" dirty="0" smtClean="0"/>
              <a:t>San Francisco Department of Public Health</a:t>
            </a:r>
          </a:p>
          <a:p>
            <a:r>
              <a:rPr lang="en-US" sz="3000" spc="100" dirty="0" smtClean="0"/>
              <a:t>September 17, 2014</a:t>
            </a:r>
            <a:endParaRPr lang="en-US" sz="3000" spc="100" dirty="0"/>
          </a:p>
        </p:txBody>
      </p:sp>
    </p:spTree>
    <p:custDataLst>
      <p:tags r:id="rId1"/>
    </p:custDataLst>
    <p:extLst>
      <p:ext uri="{BB962C8B-B14F-4D97-AF65-F5344CB8AC3E}">
        <p14:creationId xmlns:p14="http://schemas.microsoft.com/office/powerpoint/2010/main" val="5849855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229600" cy="1142682"/>
          </a:xfrm>
        </p:spPr>
        <p:txBody>
          <a:bodyPr>
            <a:normAutofit/>
          </a:bodyPr>
          <a:lstStyle/>
          <a:p>
            <a:r>
              <a:rPr lang="en-US" dirty="0" smtClean="0"/>
              <a:t>Why the shift?</a:t>
            </a:r>
            <a:endParaRPr lang="en-US" dirty="0"/>
          </a:p>
        </p:txBody>
      </p:sp>
      <p:sp>
        <p:nvSpPr>
          <p:cNvPr id="3" name="Content Placeholder 2"/>
          <p:cNvSpPr>
            <a:spLocks noGrp="1"/>
          </p:cNvSpPr>
          <p:nvPr>
            <p:ph idx="1"/>
          </p:nvPr>
        </p:nvSpPr>
        <p:spPr>
          <a:xfrm>
            <a:off x="457200" y="1371600"/>
            <a:ext cx="8229600" cy="4953000"/>
          </a:xfrm>
        </p:spPr>
        <p:txBody>
          <a:bodyPr>
            <a:normAutofit lnSpcReduction="10000"/>
          </a:bodyPr>
          <a:lstStyle/>
          <a:p>
            <a:pPr>
              <a:lnSpc>
                <a:spcPct val="80000"/>
              </a:lnSpc>
            </a:pPr>
            <a:r>
              <a:rPr lang="en-US" altLang="en-US" sz="2400" spc="100" dirty="0" smtClean="0"/>
              <a:t>HIV is easier </a:t>
            </a:r>
            <a:r>
              <a:rPr lang="en-US" altLang="en-US" sz="2400" spc="100" dirty="0"/>
              <a:t>to detect HIV and treat </a:t>
            </a:r>
            <a:r>
              <a:rPr lang="en-US" altLang="en-US" sz="2400" spc="100" dirty="0" smtClean="0"/>
              <a:t> than ever</a:t>
            </a:r>
          </a:p>
          <a:p>
            <a:pPr lvl="1">
              <a:lnSpc>
                <a:spcPct val="80000"/>
              </a:lnSpc>
            </a:pPr>
            <a:r>
              <a:rPr lang="en-US" altLang="en-US" sz="2200" spc="100" dirty="0" smtClean="0"/>
              <a:t>Better </a:t>
            </a:r>
            <a:r>
              <a:rPr lang="en-US" altLang="en-US" sz="2200" spc="100" dirty="0"/>
              <a:t>testing technologies (rapid, pooling</a:t>
            </a:r>
            <a:r>
              <a:rPr lang="en-US" altLang="en-US" sz="2200" spc="100" dirty="0" smtClean="0"/>
              <a:t>)</a:t>
            </a:r>
            <a:r>
              <a:rPr lang="en-US" altLang="en-US" spc="100" dirty="0" smtClean="0"/>
              <a:t/>
            </a:r>
            <a:br>
              <a:rPr lang="en-US" altLang="en-US" spc="100" dirty="0" smtClean="0"/>
            </a:br>
            <a:endParaRPr lang="en-US" altLang="en-US" spc="100" dirty="0"/>
          </a:p>
          <a:p>
            <a:pPr>
              <a:lnSpc>
                <a:spcPct val="80000"/>
              </a:lnSpc>
            </a:pPr>
            <a:r>
              <a:rPr lang="en-US" altLang="en-US" sz="2400" spc="100" dirty="0"/>
              <a:t>New discoveries in HIV </a:t>
            </a:r>
            <a:r>
              <a:rPr lang="en-US" altLang="en-US" sz="2400" spc="100" dirty="0" smtClean="0"/>
              <a:t>medicine</a:t>
            </a:r>
          </a:p>
          <a:p>
            <a:pPr lvl="1">
              <a:lnSpc>
                <a:spcPct val="80000"/>
              </a:lnSpc>
            </a:pPr>
            <a:r>
              <a:rPr lang="en-US" altLang="en-US" sz="2200" spc="100" dirty="0" smtClean="0"/>
              <a:t>Better </a:t>
            </a:r>
            <a:r>
              <a:rPr lang="en-US" altLang="en-US" sz="2200" spc="100" dirty="0"/>
              <a:t>treatment for </a:t>
            </a:r>
            <a:r>
              <a:rPr lang="en-US" altLang="en-US" sz="2200" spc="100" dirty="0" smtClean="0"/>
              <a:t>HIV</a:t>
            </a:r>
          </a:p>
          <a:p>
            <a:pPr lvl="1">
              <a:lnSpc>
                <a:spcPct val="80000"/>
              </a:lnSpc>
            </a:pPr>
            <a:r>
              <a:rPr lang="en-US" altLang="en-US" sz="2200" spc="100" dirty="0" smtClean="0"/>
              <a:t>Virus </a:t>
            </a:r>
            <a:r>
              <a:rPr lang="en-US" altLang="en-US" sz="2200" spc="100" dirty="0"/>
              <a:t>is more toxic than the </a:t>
            </a:r>
            <a:r>
              <a:rPr lang="en-US" altLang="en-US" sz="2200" spc="100" dirty="0" smtClean="0"/>
              <a:t>meds</a:t>
            </a:r>
            <a:r>
              <a:rPr lang="en-US" altLang="en-US" spc="100" dirty="0" smtClean="0"/>
              <a:t/>
            </a:r>
            <a:br>
              <a:rPr lang="en-US" altLang="en-US" spc="100" dirty="0" smtClean="0"/>
            </a:br>
            <a:endParaRPr lang="en-US" altLang="en-US" spc="100" dirty="0"/>
          </a:p>
          <a:p>
            <a:pPr>
              <a:lnSpc>
                <a:spcPct val="80000"/>
              </a:lnSpc>
            </a:pPr>
            <a:r>
              <a:rPr lang="en-US" altLang="en-US" sz="2400" spc="100" dirty="0"/>
              <a:t>Health Care </a:t>
            </a:r>
            <a:r>
              <a:rPr lang="en-US" altLang="en-US" sz="2400" spc="100" dirty="0" smtClean="0"/>
              <a:t>Reform</a:t>
            </a:r>
          </a:p>
          <a:p>
            <a:pPr>
              <a:lnSpc>
                <a:spcPct val="80000"/>
              </a:lnSpc>
            </a:pPr>
            <a:endParaRPr lang="en-US" altLang="en-US" sz="2400" spc="100" dirty="0" smtClean="0"/>
          </a:p>
          <a:p>
            <a:pPr>
              <a:lnSpc>
                <a:spcPct val="80000"/>
              </a:lnSpc>
            </a:pPr>
            <a:r>
              <a:rPr lang="en-US" altLang="en-US" sz="2400" spc="100" dirty="0" smtClean="0"/>
              <a:t>Integration towards holistic services</a:t>
            </a:r>
            <a:br>
              <a:rPr lang="en-US" altLang="en-US" sz="2400" spc="100" dirty="0" smtClean="0"/>
            </a:br>
            <a:endParaRPr lang="en-US" altLang="en-US" sz="2400" spc="100" dirty="0"/>
          </a:p>
          <a:p>
            <a:pPr>
              <a:lnSpc>
                <a:spcPct val="80000"/>
              </a:lnSpc>
            </a:pPr>
            <a:r>
              <a:rPr lang="en-US" altLang="en-US" sz="2400" spc="100" dirty="0" smtClean="0"/>
              <a:t>Focus resources on highest impact</a:t>
            </a:r>
          </a:p>
          <a:p>
            <a:pPr>
              <a:lnSpc>
                <a:spcPct val="80000"/>
              </a:lnSpc>
            </a:pPr>
            <a:endParaRPr lang="en-US" altLang="en-US" sz="2400" spc="100" dirty="0"/>
          </a:p>
          <a:p>
            <a:pPr>
              <a:lnSpc>
                <a:spcPct val="80000"/>
              </a:lnSpc>
            </a:pPr>
            <a:r>
              <a:rPr lang="en-US" altLang="en-US" sz="2400" spc="100" dirty="0" smtClean="0"/>
              <a:t>National HIV/AIDS Strategy has helped to increase political will to focus resources and shift to proven methods to best prevent HIV</a:t>
            </a:r>
            <a:endParaRPr lang="en-US" altLang="en-US" sz="2400" spc="100" dirty="0"/>
          </a:p>
        </p:txBody>
      </p:sp>
    </p:spTree>
    <p:custDataLst>
      <p:tags r:id="rId1"/>
    </p:custDataLst>
    <p:extLst>
      <p:ext uri="{BB962C8B-B14F-4D97-AF65-F5344CB8AC3E}">
        <p14:creationId xmlns:p14="http://schemas.microsoft.com/office/powerpoint/2010/main" val="39727463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500" dirty="0" smtClean="0"/>
              <a:t>CDC defines “evidence-based” as…</a:t>
            </a:r>
            <a:endParaRPr lang="en-US" sz="3500" dirty="0"/>
          </a:p>
        </p:txBody>
      </p:sp>
      <p:sp>
        <p:nvSpPr>
          <p:cNvPr id="3" name="Content Placeholder 2"/>
          <p:cNvSpPr>
            <a:spLocks noGrp="1"/>
          </p:cNvSpPr>
          <p:nvPr>
            <p:ph idx="1"/>
          </p:nvPr>
        </p:nvSpPr>
        <p:spPr>
          <a:xfrm>
            <a:off x="381000" y="1524000"/>
            <a:ext cx="8458200" cy="5257800"/>
          </a:xfrm>
        </p:spPr>
        <p:txBody>
          <a:bodyPr>
            <a:normAutofit/>
          </a:bodyPr>
          <a:lstStyle/>
          <a:p>
            <a:endParaRPr lang="en-US" sz="1400" spc="100" dirty="0"/>
          </a:p>
          <a:p>
            <a:pPr marL="0" indent="0" algn="ctr">
              <a:buNone/>
            </a:pPr>
            <a:r>
              <a:rPr lang="en-US" sz="2400" spc="100" dirty="0" smtClean="0"/>
              <a:t>Something that has been shown </a:t>
            </a:r>
            <a:br>
              <a:rPr lang="en-US" sz="2400" spc="100" dirty="0" smtClean="0"/>
            </a:br>
            <a:r>
              <a:rPr lang="en-US" sz="2400" spc="100" dirty="0" smtClean="0"/>
              <a:t>– usually through peer-reviewed literature</a:t>
            </a:r>
            <a:r>
              <a:rPr lang="en-US" sz="2000" spc="100" dirty="0" smtClean="0"/>
              <a:t> </a:t>
            </a:r>
            <a:r>
              <a:rPr lang="en-US" sz="2400" spc="100" dirty="0" smtClean="0"/>
              <a:t>– </a:t>
            </a:r>
            <a:br>
              <a:rPr lang="en-US" sz="2400" spc="100" dirty="0" smtClean="0"/>
            </a:br>
            <a:r>
              <a:rPr lang="en-US" sz="2400" spc="100" dirty="0" smtClean="0"/>
              <a:t>to be effective within a certain population.</a:t>
            </a:r>
          </a:p>
          <a:p>
            <a:pPr algn="ctr"/>
            <a:endParaRPr lang="en-US" sz="1600" spc="100" dirty="0"/>
          </a:p>
          <a:p>
            <a:pPr marL="0" indent="0" algn="ctr">
              <a:buNone/>
            </a:pPr>
            <a:r>
              <a:rPr lang="en-US" sz="2400" spc="100" dirty="0" smtClean="0"/>
              <a:t>It is based on data.</a:t>
            </a:r>
          </a:p>
          <a:p>
            <a:pPr algn="ctr"/>
            <a:endParaRPr lang="en-US" sz="1600" spc="100" dirty="0"/>
          </a:p>
          <a:p>
            <a:pPr marL="0" indent="0" algn="ctr">
              <a:buNone/>
            </a:pPr>
            <a:r>
              <a:rPr lang="en-US" sz="2400" spc="100" dirty="0" smtClean="0"/>
              <a:t>It has been rigorously evaluated and shown to work.</a:t>
            </a:r>
          </a:p>
          <a:p>
            <a:pPr algn="ctr"/>
            <a:endParaRPr lang="en-US" sz="1600" spc="100" dirty="0"/>
          </a:p>
          <a:p>
            <a:pPr marL="0" indent="0" algn="ctr">
              <a:buNone/>
            </a:pPr>
            <a:r>
              <a:rPr lang="en-US" sz="2400" spc="100" dirty="0" smtClean="0">
                <a:solidFill>
                  <a:srgbClr val="D9591E"/>
                </a:solidFill>
              </a:rPr>
              <a:t>(However, you can ADAPT </a:t>
            </a:r>
            <a:br>
              <a:rPr lang="en-US" sz="2400" spc="100" dirty="0" smtClean="0">
                <a:solidFill>
                  <a:srgbClr val="D9591E"/>
                </a:solidFill>
              </a:rPr>
            </a:br>
            <a:r>
              <a:rPr lang="en-US" sz="2400" spc="100" dirty="0" smtClean="0">
                <a:solidFill>
                  <a:srgbClr val="D9591E"/>
                </a:solidFill>
              </a:rPr>
              <a:t>an evidence-based intervention.)</a:t>
            </a:r>
          </a:p>
          <a:p>
            <a:endParaRPr lang="en-US" dirty="0"/>
          </a:p>
          <a:p>
            <a:endParaRPr lang="en-US" dirty="0" smtClean="0"/>
          </a:p>
          <a:p>
            <a:endParaRPr lang="en-US" dirty="0"/>
          </a:p>
        </p:txBody>
      </p:sp>
      <p:sp>
        <p:nvSpPr>
          <p:cNvPr id="4" name="Slide Number Placeholder 3"/>
          <p:cNvSpPr>
            <a:spLocks noGrp="1"/>
          </p:cNvSpPr>
          <p:nvPr>
            <p:ph type="sldNum" sz="quarter" idx="4294967295"/>
          </p:nvPr>
        </p:nvSpPr>
        <p:spPr>
          <a:xfrm>
            <a:off x="6553200" y="6356350"/>
            <a:ext cx="2133600" cy="365125"/>
          </a:xfrm>
        </p:spPr>
        <p:txBody>
          <a:bodyPr/>
          <a:lstStyle/>
          <a:p>
            <a:fld id="{218FF3FF-B27C-49C6-B735-9BE1328E2539}" type="slidenum">
              <a:rPr lang="en-US" smtClean="0"/>
              <a:t>11</a:t>
            </a:fld>
            <a:endParaRPr lang="en-US"/>
          </a:p>
        </p:txBody>
      </p:sp>
    </p:spTree>
    <p:custDataLst>
      <p:tags r:id="rId1"/>
    </p:custDataLst>
    <p:extLst>
      <p:ext uri="{BB962C8B-B14F-4D97-AF65-F5344CB8AC3E}">
        <p14:creationId xmlns:p14="http://schemas.microsoft.com/office/powerpoint/2010/main" val="88171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534400" cy="914400"/>
          </a:xfrm>
        </p:spPr>
        <p:txBody>
          <a:bodyPr>
            <a:normAutofit fontScale="90000"/>
          </a:bodyPr>
          <a:lstStyle/>
          <a:p>
            <a:r>
              <a:rPr lang="en-US" sz="3500" cap="none" dirty="0" smtClean="0"/>
              <a:t>Where do behavioral interventions fit?</a:t>
            </a:r>
            <a:endParaRPr lang="en-US" sz="3500" cap="none" dirty="0"/>
          </a:p>
        </p:txBody>
      </p:sp>
      <p:sp>
        <p:nvSpPr>
          <p:cNvPr id="3" name="Content Placeholder 2"/>
          <p:cNvSpPr>
            <a:spLocks noGrp="1"/>
          </p:cNvSpPr>
          <p:nvPr>
            <p:ph idx="1"/>
          </p:nvPr>
        </p:nvSpPr>
        <p:spPr>
          <a:xfrm>
            <a:off x="457200" y="990600"/>
            <a:ext cx="8229600" cy="5486400"/>
          </a:xfrm>
        </p:spPr>
        <p:txBody>
          <a:bodyPr>
            <a:noAutofit/>
          </a:bodyPr>
          <a:lstStyle/>
          <a:p>
            <a:pPr marL="0" indent="0">
              <a:spcBef>
                <a:spcPts val="0"/>
              </a:spcBef>
              <a:buNone/>
            </a:pPr>
            <a:r>
              <a:rPr lang="en-US" sz="2400" spc="100" dirty="0" smtClean="0"/>
              <a:t>Years ago CDC released what they considered to be “evidence-based” interventions:  </a:t>
            </a:r>
            <a:r>
              <a:rPr lang="en-US" sz="2400" spc="100" dirty="0" err="1" smtClean="0">
                <a:solidFill>
                  <a:schemeClr val="accent2"/>
                </a:solidFill>
              </a:rPr>
              <a:t>DEBIs</a:t>
            </a:r>
            <a:r>
              <a:rPr lang="en-US" sz="2400" spc="100" dirty="0" smtClean="0">
                <a:solidFill>
                  <a:schemeClr val="accent2"/>
                </a:solidFill>
              </a:rPr>
              <a:t>. </a:t>
            </a:r>
            <a:r>
              <a:rPr lang="en-US" sz="2400" spc="100" dirty="0" smtClean="0"/>
              <a:t>They were all behavioral.</a:t>
            </a:r>
          </a:p>
          <a:p>
            <a:pPr marL="0" indent="0">
              <a:spcBef>
                <a:spcPts val="0"/>
              </a:spcBef>
              <a:buNone/>
            </a:pPr>
            <a:endParaRPr lang="en-US" sz="1100" spc="100" dirty="0"/>
          </a:p>
          <a:p>
            <a:pPr marL="0" indent="0">
              <a:spcBef>
                <a:spcPts val="0"/>
              </a:spcBef>
              <a:buNone/>
            </a:pPr>
            <a:r>
              <a:rPr lang="en-US" sz="2400" spc="100" dirty="0" smtClean="0"/>
              <a:t>Now, the CDC’s list of supported HIP behavioral interventions is shrinking.</a:t>
            </a:r>
          </a:p>
          <a:p>
            <a:pPr marL="0" indent="0">
              <a:spcBef>
                <a:spcPts val="0"/>
              </a:spcBef>
              <a:buNone/>
            </a:pPr>
            <a:endParaRPr lang="en-US" sz="2400" spc="100" dirty="0" smtClean="0"/>
          </a:p>
          <a:p>
            <a:pPr marL="0" indent="0">
              <a:spcBef>
                <a:spcPts val="0"/>
              </a:spcBef>
              <a:buNone/>
            </a:pPr>
            <a:endParaRPr lang="en-US" sz="500" spc="100" dirty="0"/>
          </a:p>
          <a:p>
            <a:pPr marL="0" indent="0">
              <a:buNone/>
            </a:pPr>
            <a:r>
              <a:rPr lang="en-US" sz="2400" b="1" dirty="0">
                <a:solidFill>
                  <a:schemeClr val="accent3">
                    <a:lumMod val="75000"/>
                  </a:schemeClr>
                </a:solidFill>
              </a:rPr>
              <a:t>For people living with HIV:</a:t>
            </a:r>
          </a:p>
          <a:p>
            <a:r>
              <a:rPr lang="en-US" sz="2000" dirty="0"/>
              <a:t>PROMISE, d-up! Mpowerment, Popular Opinion Leader, CLEAR, WILLOW, Healthy Relationships, CONNECT, Partnership for Health (Safer Sex), and START</a:t>
            </a:r>
            <a:r>
              <a:rPr lang="en-US" sz="2000" b="1" dirty="0"/>
              <a:t>.</a:t>
            </a:r>
          </a:p>
          <a:p>
            <a:endParaRPr lang="en-US" sz="100" dirty="0"/>
          </a:p>
          <a:p>
            <a:pPr marL="0" indent="0">
              <a:buNone/>
            </a:pPr>
            <a:r>
              <a:rPr lang="en-US" sz="2400" b="1" dirty="0">
                <a:solidFill>
                  <a:schemeClr val="accent3">
                    <a:lumMod val="75000"/>
                  </a:schemeClr>
                </a:solidFill>
              </a:rPr>
              <a:t>For people at risk for HIV:</a:t>
            </a:r>
          </a:p>
          <a:p>
            <a:r>
              <a:rPr lang="en-US" sz="2000" dirty="0"/>
              <a:t>PROMISE, d-up!, Mpowerment, Popular Opinion Leader, </a:t>
            </a:r>
            <a:r>
              <a:rPr lang="en-US" sz="2000" dirty="0" smtClean="0"/>
              <a:t/>
            </a:r>
            <a:br>
              <a:rPr lang="en-US" sz="2000" dirty="0" smtClean="0"/>
            </a:br>
            <a:r>
              <a:rPr lang="en-US" sz="2000" dirty="0" smtClean="0"/>
              <a:t>Sister </a:t>
            </a:r>
            <a:r>
              <a:rPr lang="en-US" sz="2000" dirty="0"/>
              <a:t>to Sister, Personalized Cognitive Counseling, VOICES/VOCES, Safe in the City, </a:t>
            </a:r>
            <a:r>
              <a:rPr lang="en-US" sz="2000" dirty="0" smtClean="0"/>
              <a:t>and</a:t>
            </a:r>
            <a:br>
              <a:rPr lang="en-US" sz="2000" dirty="0" smtClean="0"/>
            </a:br>
            <a:r>
              <a:rPr lang="en-US" sz="2000" dirty="0" smtClean="0"/>
              <a:t>Many </a:t>
            </a:r>
            <a:r>
              <a:rPr lang="en-US" sz="2000" dirty="0"/>
              <a:t>Men, Many Voices</a:t>
            </a:r>
            <a:r>
              <a:rPr lang="en-US" sz="2000" dirty="0" smtClean="0"/>
              <a:t>.</a:t>
            </a:r>
            <a:endParaRPr lang="en-US" sz="2000" dirty="0"/>
          </a:p>
        </p:txBody>
      </p:sp>
    </p:spTree>
    <p:custDataLst>
      <p:tags r:id="rId1"/>
    </p:custDataLst>
    <p:extLst>
      <p:ext uri="{BB962C8B-B14F-4D97-AF65-F5344CB8AC3E}">
        <p14:creationId xmlns:p14="http://schemas.microsoft.com/office/powerpoint/2010/main" val="38044142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9982200" cy="1143000"/>
          </a:xfrm>
        </p:spPr>
        <p:txBody>
          <a:bodyPr>
            <a:noAutofit/>
          </a:bodyPr>
          <a:lstStyle/>
          <a:p>
            <a:r>
              <a:rPr lang="en-US" dirty="0"/>
              <a:t>Where do behavioral </a:t>
            </a:r>
            <a:r>
              <a:rPr lang="en-US" dirty="0" smtClean="0"/>
              <a:t/>
            </a:r>
            <a:br>
              <a:rPr lang="en-US" dirty="0" smtClean="0"/>
            </a:br>
            <a:r>
              <a:rPr lang="en-US" dirty="0" smtClean="0"/>
              <a:t>interventions fit </a:t>
            </a:r>
            <a:r>
              <a:rPr lang="en-US" dirty="0"/>
              <a:t>into HIP?</a:t>
            </a:r>
          </a:p>
        </p:txBody>
      </p:sp>
      <p:sp>
        <p:nvSpPr>
          <p:cNvPr id="3" name="Content Placeholder 2"/>
          <p:cNvSpPr>
            <a:spLocks noGrp="1"/>
          </p:cNvSpPr>
          <p:nvPr>
            <p:ph idx="1"/>
          </p:nvPr>
        </p:nvSpPr>
        <p:spPr>
          <a:xfrm>
            <a:off x="457200" y="1600200"/>
            <a:ext cx="8229600" cy="6934200"/>
          </a:xfrm>
        </p:spPr>
        <p:txBody>
          <a:bodyPr>
            <a:normAutofit/>
          </a:bodyPr>
          <a:lstStyle/>
          <a:p>
            <a:pPr marL="0" indent="0">
              <a:spcBef>
                <a:spcPts val="0"/>
              </a:spcBef>
              <a:buNone/>
            </a:pPr>
            <a:r>
              <a:rPr lang="en-US" sz="2800" spc="100" dirty="0"/>
              <a:t>Now, the HIV prevention toolkit is much </a:t>
            </a:r>
            <a:r>
              <a:rPr lang="en-US" sz="2800" spc="100" dirty="0" smtClean="0"/>
              <a:t>bigger</a:t>
            </a:r>
            <a:endParaRPr lang="en-US" sz="2800" spc="100" dirty="0"/>
          </a:p>
          <a:p>
            <a:pPr marL="0" indent="0">
              <a:spcBef>
                <a:spcPts val="0"/>
              </a:spcBef>
              <a:buNone/>
            </a:pPr>
            <a:endParaRPr lang="en-US" sz="1000" spc="100" dirty="0" smtClean="0"/>
          </a:p>
          <a:p>
            <a:pPr marL="0" indent="0">
              <a:spcBef>
                <a:spcPts val="0"/>
              </a:spcBef>
              <a:buNone/>
            </a:pPr>
            <a:r>
              <a:rPr lang="en-US" sz="2800" spc="100" dirty="0" smtClean="0"/>
              <a:t>Now High-Impact </a:t>
            </a:r>
            <a:r>
              <a:rPr lang="en-US" sz="2800" spc="100" dirty="0"/>
              <a:t>Interventions include </a:t>
            </a:r>
          </a:p>
          <a:p>
            <a:endParaRPr lang="en-US" sz="2800" dirty="0"/>
          </a:p>
        </p:txBody>
      </p:sp>
      <p:grpSp>
        <p:nvGrpSpPr>
          <p:cNvPr id="6" name="Group 5"/>
          <p:cNvGrpSpPr/>
          <p:nvPr/>
        </p:nvGrpSpPr>
        <p:grpSpPr>
          <a:xfrm>
            <a:off x="457200" y="2667000"/>
            <a:ext cx="2362200" cy="2362200"/>
            <a:chOff x="4953000" y="2895600"/>
            <a:chExt cx="2362200" cy="2362200"/>
          </a:xfrm>
        </p:grpSpPr>
        <p:sp>
          <p:nvSpPr>
            <p:cNvPr id="4" name="Oval 3"/>
            <p:cNvSpPr/>
            <p:nvPr/>
          </p:nvSpPr>
          <p:spPr>
            <a:xfrm>
              <a:off x="4953000" y="2895600"/>
              <a:ext cx="2362200" cy="2362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099712" y="3661201"/>
              <a:ext cx="2057400" cy="830997"/>
            </a:xfrm>
            <a:prstGeom prst="rect">
              <a:avLst/>
            </a:prstGeom>
            <a:noFill/>
          </p:spPr>
          <p:txBody>
            <a:bodyPr wrap="square" rtlCol="0">
              <a:spAutoFit/>
            </a:bodyPr>
            <a:lstStyle/>
            <a:p>
              <a:pPr algn="ctr"/>
              <a:r>
                <a:rPr lang="en-US" sz="2400" b="1" dirty="0" smtClean="0">
                  <a:solidFill>
                    <a:schemeClr val="bg1"/>
                  </a:solidFill>
                </a:rPr>
                <a:t>Behavioral interventions</a:t>
              </a:r>
              <a:endParaRPr lang="en-US" sz="2400" b="1" dirty="0">
                <a:solidFill>
                  <a:schemeClr val="bg1"/>
                </a:solidFill>
              </a:endParaRPr>
            </a:p>
          </p:txBody>
        </p:sp>
      </p:grpSp>
      <p:grpSp>
        <p:nvGrpSpPr>
          <p:cNvPr id="8" name="Group 7"/>
          <p:cNvGrpSpPr/>
          <p:nvPr/>
        </p:nvGrpSpPr>
        <p:grpSpPr>
          <a:xfrm>
            <a:off x="6477000" y="2667000"/>
            <a:ext cx="2362200" cy="2362200"/>
            <a:chOff x="4953000" y="2895600"/>
            <a:chExt cx="2362200" cy="2362200"/>
          </a:xfrm>
        </p:grpSpPr>
        <p:sp>
          <p:nvSpPr>
            <p:cNvPr id="9" name="Oval 8"/>
            <p:cNvSpPr/>
            <p:nvPr/>
          </p:nvSpPr>
          <p:spPr>
            <a:xfrm>
              <a:off x="4953000" y="2895600"/>
              <a:ext cx="2362200" cy="23622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099712" y="3661201"/>
              <a:ext cx="2057400" cy="830997"/>
            </a:xfrm>
            <a:prstGeom prst="rect">
              <a:avLst/>
            </a:prstGeom>
            <a:noFill/>
          </p:spPr>
          <p:txBody>
            <a:bodyPr wrap="square" rtlCol="0">
              <a:spAutoFit/>
            </a:bodyPr>
            <a:lstStyle/>
            <a:p>
              <a:pPr algn="ctr"/>
              <a:r>
                <a:rPr lang="en-US" sz="2400" b="1" dirty="0" smtClean="0">
                  <a:solidFill>
                    <a:schemeClr val="bg1"/>
                  </a:solidFill>
                </a:rPr>
                <a:t>Public Health Strategies</a:t>
              </a:r>
              <a:endParaRPr lang="en-US" sz="2400" b="1" dirty="0">
                <a:solidFill>
                  <a:schemeClr val="bg1"/>
                </a:solidFill>
              </a:endParaRPr>
            </a:p>
          </p:txBody>
        </p:sp>
      </p:grpSp>
      <p:grpSp>
        <p:nvGrpSpPr>
          <p:cNvPr id="11" name="Group 10"/>
          <p:cNvGrpSpPr/>
          <p:nvPr/>
        </p:nvGrpSpPr>
        <p:grpSpPr>
          <a:xfrm>
            <a:off x="3352800" y="2971800"/>
            <a:ext cx="2362200" cy="2362200"/>
            <a:chOff x="6934200" y="3570217"/>
            <a:chExt cx="2362200" cy="2362200"/>
          </a:xfrm>
        </p:grpSpPr>
        <p:sp>
          <p:nvSpPr>
            <p:cNvPr id="12" name="Oval 11"/>
            <p:cNvSpPr/>
            <p:nvPr/>
          </p:nvSpPr>
          <p:spPr>
            <a:xfrm>
              <a:off x="6934200" y="3570217"/>
              <a:ext cx="2362200" cy="23622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086600" y="4256017"/>
              <a:ext cx="2057400" cy="830997"/>
            </a:xfrm>
            <a:prstGeom prst="rect">
              <a:avLst/>
            </a:prstGeom>
            <a:noFill/>
          </p:spPr>
          <p:txBody>
            <a:bodyPr wrap="square" rtlCol="0">
              <a:spAutoFit/>
            </a:bodyPr>
            <a:lstStyle/>
            <a:p>
              <a:pPr algn="ctr"/>
              <a:r>
                <a:rPr lang="en-US" sz="2400" b="1" dirty="0" smtClean="0">
                  <a:solidFill>
                    <a:schemeClr val="bg1"/>
                  </a:solidFill>
                </a:rPr>
                <a:t>Structural interventions</a:t>
              </a:r>
              <a:endParaRPr lang="en-US" sz="2400" b="1" dirty="0">
                <a:solidFill>
                  <a:schemeClr val="bg1"/>
                </a:solidFill>
              </a:endParaRPr>
            </a:p>
          </p:txBody>
        </p:sp>
      </p:grpSp>
      <p:grpSp>
        <p:nvGrpSpPr>
          <p:cNvPr id="14" name="Group 13"/>
          <p:cNvGrpSpPr/>
          <p:nvPr/>
        </p:nvGrpSpPr>
        <p:grpSpPr>
          <a:xfrm>
            <a:off x="5029200" y="4091483"/>
            <a:ext cx="2362200" cy="2362200"/>
            <a:chOff x="8939283" y="4537500"/>
            <a:chExt cx="2362200" cy="2362200"/>
          </a:xfrm>
        </p:grpSpPr>
        <p:sp>
          <p:nvSpPr>
            <p:cNvPr id="15" name="Oval 14"/>
            <p:cNvSpPr/>
            <p:nvPr/>
          </p:nvSpPr>
          <p:spPr>
            <a:xfrm>
              <a:off x="8939283" y="4537500"/>
              <a:ext cx="2362200" cy="23622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9101917" y="5160560"/>
              <a:ext cx="2057400" cy="830997"/>
            </a:xfrm>
            <a:prstGeom prst="rect">
              <a:avLst/>
            </a:prstGeom>
            <a:noFill/>
          </p:spPr>
          <p:txBody>
            <a:bodyPr wrap="square" rtlCol="0">
              <a:spAutoFit/>
            </a:bodyPr>
            <a:lstStyle/>
            <a:p>
              <a:pPr algn="ctr"/>
              <a:r>
                <a:rPr lang="en-US" sz="2400" b="1" dirty="0" smtClean="0">
                  <a:solidFill>
                    <a:schemeClr val="bg1"/>
                  </a:solidFill>
                </a:rPr>
                <a:t>Social </a:t>
              </a:r>
              <a:br>
                <a:rPr lang="en-US" sz="2400" b="1" dirty="0" smtClean="0">
                  <a:solidFill>
                    <a:schemeClr val="bg1"/>
                  </a:solidFill>
                </a:rPr>
              </a:br>
              <a:r>
                <a:rPr lang="en-US" sz="2400" b="1" dirty="0" smtClean="0">
                  <a:solidFill>
                    <a:schemeClr val="bg1"/>
                  </a:solidFill>
                </a:rPr>
                <a:t>marketing</a:t>
              </a:r>
              <a:endParaRPr lang="en-US" sz="2400" b="1" dirty="0">
                <a:solidFill>
                  <a:schemeClr val="bg1"/>
                </a:solidFill>
              </a:endParaRPr>
            </a:p>
          </p:txBody>
        </p:sp>
      </p:grpSp>
      <p:grpSp>
        <p:nvGrpSpPr>
          <p:cNvPr id="17" name="Group 16"/>
          <p:cNvGrpSpPr/>
          <p:nvPr/>
        </p:nvGrpSpPr>
        <p:grpSpPr>
          <a:xfrm>
            <a:off x="1447800" y="4191000"/>
            <a:ext cx="2362200" cy="2362200"/>
            <a:chOff x="4953000" y="2895600"/>
            <a:chExt cx="2362200" cy="2362200"/>
          </a:xfrm>
          <a:solidFill>
            <a:schemeClr val="accent2">
              <a:lumMod val="75000"/>
            </a:schemeClr>
          </a:solidFill>
        </p:grpSpPr>
        <p:sp>
          <p:nvSpPr>
            <p:cNvPr id="18" name="Oval 17"/>
            <p:cNvSpPr/>
            <p:nvPr/>
          </p:nvSpPr>
          <p:spPr>
            <a:xfrm>
              <a:off x="4953000" y="2895600"/>
              <a:ext cx="2362200" cy="2362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099712" y="3661201"/>
              <a:ext cx="2057400" cy="830997"/>
            </a:xfrm>
            <a:prstGeom prst="rect">
              <a:avLst/>
            </a:prstGeom>
            <a:grpFill/>
          </p:spPr>
          <p:txBody>
            <a:bodyPr wrap="square" rtlCol="0">
              <a:spAutoFit/>
            </a:bodyPr>
            <a:lstStyle/>
            <a:p>
              <a:pPr algn="ctr"/>
              <a:r>
                <a:rPr lang="en-US" sz="2400" b="1" dirty="0" smtClean="0">
                  <a:solidFill>
                    <a:schemeClr val="bg1"/>
                  </a:solidFill>
                </a:rPr>
                <a:t>Biomedical interventions</a:t>
              </a:r>
              <a:endParaRPr lang="en-US" sz="2400" b="1" dirty="0">
                <a:solidFill>
                  <a:schemeClr val="bg1"/>
                </a:solidFill>
              </a:endParaRPr>
            </a:p>
          </p:txBody>
        </p:sp>
      </p:grpSp>
    </p:spTree>
    <p:custDataLst>
      <p:tags r:id="rId1"/>
    </p:custDataLst>
    <p:extLst>
      <p:ext uri="{BB962C8B-B14F-4D97-AF65-F5344CB8AC3E}">
        <p14:creationId xmlns:p14="http://schemas.microsoft.com/office/powerpoint/2010/main" val="16219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718"/>
            <a:ext cx="8686800" cy="1066482"/>
          </a:xfrm>
        </p:spPr>
        <p:txBody>
          <a:bodyPr>
            <a:normAutofit/>
          </a:bodyPr>
          <a:lstStyle/>
          <a:p>
            <a:r>
              <a:rPr lang="en-US" sz="3500" dirty="0" smtClean="0"/>
              <a:t>www.effectiveinterventions.org</a:t>
            </a:r>
            <a:endParaRPr lang="en-US" sz="3500"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57200" y="1658204"/>
            <a:ext cx="8229600" cy="4409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52626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991600" cy="1295400"/>
          </a:xfrm>
        </p:spPr>
        <p:txBody>
          <a:bodyPr>
            <a:noAutofit/>
          </a:bodyPr>
          <a:lstStyle/>
          <a:p>
            <a:pPr algn="ctr"/>
            <a:r>
              <a:rPr lang="en-US" dirty="0" smtClean="0"/>
              <a:t>National HIV/AIDS Strategy </a:t>
            </a:r>
            <a:br>
              <a:rPr lang="en-US" dirty="0" smtClean="0"/>
            </a:br>
            <a:r>
              <a:rPr lang="en-US" dirty="0" smtClean="0"/>
              <a:t>(NHAS)</a:t>
            </a:r>
            <a:endParaRPr lang="en-US" dirty="0"/>
          </a:p>
        </p:txBody>
      </p:sp>
      <p:sp>
        <p:nvSpPr>
          <p:cNvPr id="3" name="Content Placeholder 2"/>
          <p:cNvSpPr>
            <a:spLocks noGrp="1"/>
          </p:cNvSpPr>
          <p:nvPr>
            <p:ph idx="1"/>
          </p:nvPr>
        </p:nvSpPr>
        <p:spPr>
          <a:xfrm>
            <a:off x="381000" y="1828800"/>
            <a:ext cx="8382000" cy="5029200"/>
          </a:xfrm>
        </p:spPr>
        <p:txBody>
          <a:bodyPr>
            <a:normAutofit/>
          </a:bodyPr>
          <a:lstStyle/>
          <a:p>
            <a:pPr marL="0" indent="0" algn="ctr">
              <a:buNone/>
            </a:pPr>
            <a:r>
              <a:rPr lang="en-US" sz="2400" spc="100" dirty="0" smtClean="0"/>
              <a:t>- July 2010 - </a:t>
            </a:r>
          </a:p>
          <a:p>
            <a:pPr marL="0" indent="0" algn="ctr">
              <a:buNone/>
            </a:pPr>
            <a:r>
              <a:rPr lang="en-US" sz="2200" spc="100" dirty="0" smtClean="0"/>
              <a:t>The nation’s </a:t>
            </a:r>
            <a:r>
              <a:rPr lang="en-US" sz="2200" spc="100" dirty="0"/>
              <a:t>first-ever </a:t>
            </a:r>
            <a:r>
              <a:rPr lang="en-US" sz="2200" spc="100" dirty="0" smtClean="0"/>
              <a:t>comprehensive, </a:t>
            </a:r>
            <a:r>
              <a:rPr lang="en-US" sz="2200" spc="100" dirty="0"/>
              <a:t>coordinated HIV/AIDS </a:t>
            </a:r>
            <a:r>
              <a:rPr lang="en-US" sz="2200" spc="100" dirty="0" smtClean="0"/>
              <a:t>roadmap, </a:t>
            </a:r>
            <a:r>
              <a:rPr lang="en-US" sz="2200" spc="100" dirty="0"/>
              <a:t>with clear and measurable targets to be </a:t>
            </a:r>
            <a:r>
              <a:rPr lang="en-US" sz="2200" spc="100" dirty="0" smtClean="0"/>
              <a:t>achieved by </a:t>
            </a:r>
            <a:r>
              <a:rPr lang="en-US" sz="2200" spc="100" dirty="0"/>
              <a:t>2015</a:t>
            </a:r>
            <a:r>
              <a:rPr lang="en-US" sz="2200" spc="100" dirty="0" smtClean="0"/>
              <a:t>.</a:t>
            </a:r>
          </a:p>
          <a:p>
            <a:pPr algn="ctr">
              <a:spcAft>
                <a:spcPts val="0"/>
              </a:spcAft>
            </a:pPr>
            <a:endParaRPr lang="en-US" sz="1400" spc="100" dirty="0" smtClean="0"/>
          </a:p>
          <a:p>
            <a:pPr marL="0" indent="0">
              <a:buNone/>
            </a:pPr>
            <a:r>
              <a:rPr lang="en-US" sz="2400" spc="100" dirty="0" smtClean="0">
                <a:solidFill>
                  <a:srgbClr val="D9591E"/>
                </a:solidFill>
              </a:rPr>
              <a:t>         4 Goals:</a:t>
            </a:r>
          </a:p>
          <a:p>
            <a:pPr marL="908050" indent="-457200">
              <a:buAutoNum type="arabicParenR"/>
            </a:pPr>
            <a:r>
              <a:rPr lang="en-US" sz="2400" spc="100" dirty="0" smtClean="0"/>
              <a:t>Reducing new HIV infections</a:t>
            </a:r>
          </a:p>
          <a:p>
            <a:pPr marL="908050" indent="-457200">
              <a:buAutoNum type="arabicParenR"/>
            </a:pPr>
            <a:r>
              <a:rPr lang="en-US" sz="2400" spc="100" dirty="0" smtClean="0"/>
              <a:t>Increasing access to care and improving health outcomes for people living with HIV</a:t>
            </a:r>
          </a:p>
          <a:p>
            <a:pPr marL="908050" indent="-457200">
              <a:buAutoNum type="arabicParenR"/>
            </a:pPr>
            <a:r>
              <a:rPr lang="en-US" sz="2400" spc="100" dirty="0" smtClean="0"/>
              <a:t>Reducing HIV-related health disparities</a:t>
            </a:r>
          </a:p>
          <a:p>
            <a:pPr marL="908050" indent="-457200">
              <a:buAutoNum type="arabicParenR"/>
            </a:pPr>
            <a:r>
              <a:rPr lang="en-US" sz="2400" dirty="0" smtClean="0"/>
              <a:t>Achieving </a:t>
            </a:r>
            <a:r>
              <a:rPr lang="en-US" sz="2400" dirty="0"/>
              <a:t>a more coordinated response </a:t>
            </a:r>
            <a:r>
              <a:rPr lang="en-US" sz="2400" dirty="0" smtClean="0"/>
              <a:t/>
            </a:r>
            <a:br>
              <a:rPr lang="en-US" sz="2400" dirty="0" smtClean="0"/>
            </a:br>
            <a:r>
              <a:rPr lang="en-US" sz="2400" dirty="0" smtClean="0"/>
              <a:t>to </a:t>
            </a:r>
            <a:r>
              <a:rPr lang="en-US" sz="2400" dirty="0"/>
              <a:t>the HIV epidemic</a:t>
            </a:r>
            <a:endParaRPr lang="en-US" sz="2400" spc="100" dirty="0" smtClean="0"/>
          </a:p>
          <a:p>
            <a:pPr marL="908050" indent="-457200">
              <a:buAutoNum type="arabicParenR"/>
            </a:pPr>
            <a:endParaRPr lang="en-US" sz="2400" spc="100" dirty="0"/>
          </a:p>
        </p:txBody>
      </p:sp>
    </p:spTree>
    <p:custDataLst>
      <p:tags r:id="rId1"/>
    </p:custDataLst>
    <p:extLst>
      <p:ext uri="{BB962C8B-B14F-4D97-AF65-F5344CB8AC3E}">
        <p14:creationId xmlns:p14="http://schemas.microsoft.com/office/powerpoint/2010/main" val="22356953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05800" cy="1143318"/>
          </a:xfrm>
        </p:spPr>
        <p:txBody>
          <a:bodyPr>
            <a:noAutofit/>
          </a:bodyPr>
          <a:lstStyle/>
          <a:p>
            <a:r>
              <a:rPr lang="en-US" sz="3500" dirty="0" smtClean="0"/>
              <a:t>San </a:t>
            </a:r>
            <a:r>
              <a:rPr lang="en-US" sz="3500" dirty="0"/>
              <a:t>F</a:t>
            </a:r>
            <a:r>
              <a:rPr lang="en-US" sz="3500" dirty="0" smtClean="0"/>
              <a:t>rancisco’s </a:t>
            </a:r>
            <a:r>
              <a:rPr lang="en-US" sz="3500" dirty="0"/>
              <a:t>E</a:t>
            </a:r>
            <a:r>
              <a:rPr lang="en-US" sz="3500" dirty="0" smtClean="0"/>
              <a:t>xperience </a:t>
            </a:r>
            <a:r>
              <a:rPr lang="en-US" sz="3500" dirty="0"/>
              <a:t>I</a:t>
            </a:r>
            <a:r>
              <a:rPr lang="en-US" sz="3500" dirty="0" smtClean="0"/>
              <a:t>mplementing the NHAS</a:t>
            </a:r>
            <a:endParaRPr lang="en-US" sz="3500" dirty="0"/>
          </a:p>
        </p:txBody>
      </p:sp>
      <p:sp>
        <p:nvSpPr>
          <p:cNvPr id="3" name="Content Placeholder 2"/>
          <p:cNvSpPr>
            <a:spLocks noGrp="1"/>
          </p:cNvSpPr>
          <p:nvPr>
            <p:ph idx="1"/>
          </p:nvPr>
        </p:nvSpPr>
        <p:spPr>
          <a:xfrm>
            <a:off x="381000" y="1752600"/>
            <a:ext cx="8382000" cy="4953000"/>
          </a:xfrm>
        </p:spPr>
        <p:txBody>
          <a:bodyPr>
            <a:normAutofit/>
          </a:bodyPr>
          <a:lstStyle/>
          <a:p>
            <a:pPr marL="0" indent="0">
              <a:buNone/>
            </a:pPr>
            <a:r>
              <a:rPr lang="en-US" sz="2400" spc="70" dirty="0" smtClean="0"/>
              <a:t>The Jurisdictional Plans released in February 2013 spelled out a more upstream, structural approach to HIV prevention.</a:t>
            </a:r>
          </a:p>
          <a:p>
            <a:pPr marL="0" indent="0">
              <a:buNone/>
            </a:pPr>
            <a:endParaRPr lang="en-US" sz="900" spc="70" dirty="0"/>
          </a:p>
          <a:p>
            <a:pPr marL="0" indent="0">
              <a:buNone/>
            </a:pPr>
            <a:r>
              <a:rPr lang="en-US" sz="2400" spc="70" dirty="0" smtClean="0"/>
              <a:t>The goal is to suppress individual and community viral load, thereby improving individual health and reducing HIV transmission risk at the community level. </a:t>
            </a:r>
          </a:p>
          <a:p>
            <a:pPr marL="0" indent="0">
              <a:buNone/>
            </a:pPr>
            <a:endParaRPr lang="en-US" sz="900" spc="70" dirty="0"/>
          </a:p>
          <a:p>
            <a:pPr marL="0" indent="0">
              <a:buNone/>
            </a:pPr>
            <a:r>
              <a:rPr lang="en-US" sz="2400" spc="70" dirty="0" smtClean="0"/>
              <a:t>A primary focus is to scale up a continuum of services for HIV-positive people, from initial diagnosis through accessing and maintaining care and treatment. </a:t>
            </a:r>
          </a:p>
          <a:p>
            <a:pPr marL="0" indent="0">
              <a:buNone/>
            </a:pPr>
            <a:endParaRPr lang="en-US" sz="900" spc="70" dirty="0"/>
          </a:p>
          <a:p>
            <a:pPr marL="0" indent="0">
              <a:buNone/>
            </a:pPr>
            <a:r>
              <a:rPr lang="en-US" sz="2400" spc="70" dirty="0" smtClean="0">
                <a:solidFill>
                  <a:srgbClr val="D9591E"/>
                </a:solidFill>
              </a:rPr>
              <a:t>We are striving to reduce new HIV infections </a:t>
            </a:r>
            <a:br>
              <a:rPr lang="en-US" sz="2400" spc="70" dirty="0" smtClean="0">
                <a:solidFill>
                  <a:srgbClr val="D9591E"/>
                </a:solidFill>
              </a:rPr>
            </a:br>
            <a:r>
              <a:rPr lang="en-US" sz="2400" spc="70" dirty="0" smtClean="0">
                <a:solidFill>
                  <a:srgbClr val="D9591E"/>
                </a:solidFill>
              </a:rPr>
              <a:t>by 50% by 2017.</a:t>
            </a:r>
            <a:endParaRPr lang="en-US" sz="2400" spc="70" dirty="0">
              <a:solidFill>
                <a:srgbClr val="D9591E"/>
              </a:solidFill>
            </a:endParaRPr>
          </a:p>
        </p:txBody>
      </p:sp>
    </p:spTree>
    <p:custDataLst>
      <p:tags r:id="rId1"/>
    </p:custDataLst>
    <p:extLst>
      <p:ext uri="{BB962C8B-B14F-4D97-AF65-F5344CB8AC3E}">
        <p14:creationId xmlns:p14="http://schemas.microsoft.com/office/powerpoint/2010/main" val="3927989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Quick Summary </a:t>
            </a:r>
            <a:endParaRPr lang="en-US" dirty="0"/>
          </a:p>
        </p:txBody>
      </p:sp>
      <p:sp>
        <p:nvSpPr>
          <p:cNvPr id="3" name="Content Placeholder 2"/>
          <p:cNvSpPr>
            <a:spLocks noGrp="1"/>
          </p:cNvSpPr>
          <p:nvPr>
            <p:ph idx="1"/>
          </p:nvPr>
        </p:nvSpPr>
        <p:spPr>
          <a:xfrm>
            <a:off x="457200" y="1371600"/>
            <a:ext cx="8305800" cy="5105400"/>
          </a:xfrm>
        </p:spPr>
        <p:txBody>
          <a:bodyPr>
            <a:noAutofit/>
          </a:bodyPr>
          <a:lstStyle/>
          <a:p>
            <a:pPr marL="0" indent="0">
              <a:buNone/>
            </a:pPr>
            <a:r>
              <a:rPr lang="en-US" sz="2000" spc="70" dirty="0" smtClean="0"/>
              <a:t>To align with the first 3 NHAS goals, San Francisco is:</a:t>
            </a:r>
          </a:p>
          <a:p>
            <a:r>
              <a:rPr lang="en-US" sz="2000" spc="70" dirty="0" smtClean="0"/>
              <a:t>Scaling UP services that will reduce community viral load    </a:t>
            </a:r>
            <a:br>
              <a:rPr lang="en-US" sz="2000" spc="70" dirty="0" smtClean="0"/>
            </a:br>
            <a:r>
              <a:rPr lang="en-US" sz="2000" spc="70" dirty="0" smtClean="0">
                <a:solidFill>
                  <a:srgbClr val="D9591E"/>
                </a:solidFill>
              </a:rPr>
              <a:t>     (testing, linkage to HIV primary care, partner services, </a:t>
            </a:r>
            <a:br>
              <a:rPr lang="en-US" sz="2000" spc="70" dirty="0" smtClean="0">
                <a:solidFill>
                  <a:srgbClr val="D9591E"/>
                </a:solidFill>
              </a:rPr>
            </a:br>
            <a:r>
              <a:rPr lang="en-US" sz="2000" spc="70" dirty="0" smtClean="0">
                <a:solidFill>
                  <a:srgbClr val="D9591E"/>
                </a:solidFill>
              </a:rPr>
              <a:t>      retention/re-engagement in care, treatment adherence)</a:t>
            </a:r>
          </a:p>
          <a:p>
            <a:r>
              <a:rPr lang="en-US" sz="2000" spc="70" dirty="0" smtClean="0"/>
              <a:t>Scaling DOWN behaviorally-focused interventions</a:t>
            </a:r>
          </a:p>
          <a:p>
            <a:r>
              <a:rPr lang="en-US" sz="2000" spc="70" dirty="0" smtClean="0"/>
              <a:t>Scaling UP low-cost, high-impact interventions </a:t>
            </a:r>
            <a:br>
              <a:rPr lang="en-US" sz="2000" spc="70" dirty="0" smtClean="0"/>
            </a:br>
            <a:r>
              <a:rPr lang="en-US" sz="2000" spc="70" dirty="0" smtClean="0">
                <a:solidFill>
                  <a:srgbClr val="D9591E"/>
                </a:solidFill>
              </a:rPr>
              <a:t>     (condom distribution, syringe access and disposal)</a:t>
            </a:r>
          </a:p>
          <a:p>
            <a:r>
              <a:rPr lang="en-US" sz="2000" spc="70" dirty="0" smtClean="0"/>
              <a:t>CONTINUING to support successful cost-effective efforts   </a:t>
            </a:r>
            <a:br>
              <a:rPr lang="en-US" sz="2000" spc="70" dirty="0" smtClean="0"/>
            </a:br>
            <a:r>
              <a:rPr lang="en-US" sz="2000" spc="70" dirty="0" smtClean="0">
                <a:solidFill>
                  <a:srgbClr val="D9591E"/>
                </a:solidFill>
              </a:rPr>
              <a:t>     (perinatal prevention, </a:t>
            </a:r>
            <a:r>
              <a:rPr lang="en-US" sz="2000" spc="70" dirty="0" err="1" smtClean="0">
                <a:solidFill>
                  <a:srgbClr val="D9591E"/>
                </a:solidFill>
              </a:rPr>
              <a:t>nPEP</a:t>
            </a:r>
            <a:r>
              <a:rPr lang="en-US" sz="2000" spc="70" dirty="0" smtClean="0">
                <a:solidFill>
                  <a:srgbClr val="D9591E"/>
                </a:solidFill>
              </a:rPr>
              <a:t>)</a:t>
            </a:r>
          </a:p>
          <a:p>
            <a:r>
              <a:rPr lang="en-US" sz="2000" spc="70" dirty="0" smtClean="0"/>
              <a:t>LAUNCHING new services</a:t>
            </a:r>
            <a:r>
              <a:rPr lang="en-US" sz="2400" spc="70" dirty="0" smtClean="0"/>
              <a:t/>
            </a:r>
            <a:br>
              <a:rPr lang="en-US" sz="2400" spc="70" dirty="0" smtClean="0"/>
            </a:br>
            <a:r>
              <a:rPr lang="en-US" sz="2400" spc="70" dirty="0" smtClean="0">
                <a:solidFill>
                  <a:srgbClr val="D9591E"/>
                </a:solidFill>
              </a:rPr>
              <a:t>     (</a:t>
            </a:r>
            <a:r>
              <a:rPr lang="en-US" sz="2400" spc="70" dirty="0" err="1" smtClean="0">
                <a:solidFill>
                  <a:srgbClr val="D9591E"/>
                </a:solidFill>
              </a:rPr>
              <a:t>PrEP</a:t>
            </a:r>
            <a:r>
              <a:rPr lang="en-US" sz="2400" spc="70" dirty="0" smtClean="0">
                <a:solidFill>
                  <a:srgbClr val="D9591E"/>
                </a:solidFill>
              </a:rPr>
              <a:t>)</a:t>
            </a:r>
          </a:p>
          <a:p>
            <a:endParaRPr lang="en-US" sz="1600" spc="70" dirty="0">
              <a:solidFill>
                <a:srgbClr val="D9591E"/>
              </a:solidFill>
            </a:endParaRPr>
          </a:p>
          <a:p>
            <a:pPr marL="0" indent="0">
              <a:buNone/>
            </a:pPr>
            <a:r>
              <a:rPr lang="en-US" sz="2000" spc="70" dirty="0" smtClean="0"/>
              <a:t>Internally, SFDPH is working on the 4</a:t>
            </a:r>
            <a:r>
              <a:rPr lang="en-US" sz="2000" spc="70" baseline="30000" dirty="0" smtClean="0"/>
              <a:t>th</a:t>
            </a:r>
            <a:r>
              <a:rPr lang="en-US" sz="2000" spc="70" dirty="0" smtClean="0"/>
              <a:t> NHAS goal to achieve a more coordinated response to the epidemic.</a:t>
            </a:r>
          </a:p>
        </p:txBody>
      </p:sp>
    </p:spTree>
    <p:custDataLst>
      <p:tags r:id="rId1"/>
    </p:custDataLst>
    <p:extLst>
      <p:ext uri="{BB962C8B-B14F-4D97-AF65-F5344CB8AC3E}">
        <p14:creationId xmlns:p14="http://schemas.microsoft.com/office/powerpoint/2010/main" val="40083780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dirty="0" smtClean="0"/>
              <a:t>Q&amp;A</a:t>
            </a:r>
            <a:endParaRPr lang="en-US" dirty="0"/>
          </a:p>
        </p:txBody>
      </p:sp>
      <p:pic>
        <p:nvPicPr>
          <p:cNvPr id="1031" name="Picture 7"/>
          <p:cNvPicPr>
            <a:picLocks noGrp="1" noChangeAspect="1" noChangeArrowheads="1"/>
          </p:cNvPicPr>
          <p:nvPr>
            <p:ph idx="1"/>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309018" y="1600200"/>
            <a:ext cx="452596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7244850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05800" cy="6035931"/>
          </a:xfrm>
        </p:spPr>
        <p:txBody>
          <a:bodyPr>
            <a:noAutofit/>
          </a:bodyPr>
          <a:lstStyle/>
          <a:p>
            <a:r>
              <a:rPr lang="en-US" sz="3500" dirty="0" smtClean="0"/>
              <a:t/>
            </a:r>
            <a:br>
              <a:rPr lang="en-US" sz="3500" dirty="0" smtClean="0"/>
            </a:br>
            <a:r>
              <a:rPr lang="en-US" sz="3500" dirty="0"/>
              <a:t/>
            </a:r>
            <a:br>
              <a:rPr lang="en-US" sz="3500" dirty="0"/>
            </a:br>
            <a:r>
              <a:rPr lang="en-US" sz="3500" dirty="0" smtClean="0"/>
              <a:t>Using Surveillance Data to </a:t>
            </a:r>
            <a:br>
              <a:rPr lang="en-US" sz="3500" dirty="0" smtClean="0"/>
            </a:br>
            <a:r>
              <a:rPr lang="en-US" sz="3500" dirty="0" smtClean="0"/>
              <a:t>Monitor and Evaluate the </a:t>
            </a:r>
            <a:br>
              <a:rPr lang="en-US" sz="3500" dirty="0" smtClean="0"/>
            </a:br>
            <a:r>
              <a:rPr lang="en-US" sz="3500" b="1" dirty="0" smtClean="0"/>
              <a:t>Spectrum of Engagement in </a:t>
            </a:r>
            <a:br>
              <a:rPr lang="en-US" sz="3500" b="1" dirty="0" smtClean="0"/>
            </a:br>
            <a:r>
              <a:rPr lang="en-US" sz="3500" b="1" dirty="0" smtClean="0"/>
              <a:t>HIV Care</a:t>
            </a:r>
            <a:r>
              <a:rPr lang="en-US" sz="3600" b="1" dirty="0" smtClean="0"/>
              <a:t/>
            </a:r>
            <a:br>
              <a:rPr lang="en-US" sz="3600" b="1" dirty="0" smtClean="0"/>
            </a:br>
            <a:r>
              <a:rPr lang="en-US" sz="3600" b="1" dirty="0" smtClean="0"/>
              <a:t/>
            </a:r>
            <a:br>
              <a:rPr lang="en-US" sz="3600" b="1" dirty="0" smtClean="0"/>
            </a:br>
            <a:r>
              <a:rPr lang="en-US" sz="2400" dirty="0" smtClean="0"/>
              <a:t/>
            </a:r>
            <a:br>
              <a:rPr lang="en-US" sz="2400" dirty="0" smtClean="0"/>
            </a:br>
            <a:r>
              <a:rPr lang="en-US" sz="2000" dirty="0" smtClean="0"/>
              <a:t> </a:t>
            </a:r>
            <a:r>
              <a:rPr lang="en-US" sz="2400" dirty="0" smtClean="0">
                <a:solidFill>
                  <a:srgbClr val="6D6D6D"/>
                </a:solidFill>
              </a:rPr>
              <a:t>September 17, 2014 </a:t>
            </a:r>
            <a:br>
              <a:rPr lang="en-US" sz="2400" dirty="0" smtClean="0">
                <a:solidFill>
                  <a:srgbClr val="6D6D6D"/>
                </a:solidFill>
              </a:rPr>
            </a:br>
            <a:r>
              <a:rPr lang="en-US" sz="2400" dirty="0" smtClean="0">
                <a:solidFill>
                  <a:srgbClr val="6D6D6D"/>
                </a:solidFill>
              </a:rPr>
              <a:t> Maree Kay Parisi</a:t>
            </a:r>
            <a:br>
              <a:rPr lang="en-US" sz="2400" dirty="0" smtClean="0">
                <a:solidFill>
                  <a:srgbClr val="6D6D6D"/>
                </a:solidFill>
              </a:rPr>
            </a:br>
            <a:r>
              <a:rPr lang="en-US" sz="2400" dirty="0" smtClean="0">
                <a:solidFill>
                  <a:srgbClr val="6D6D6D"/>
                </a:solidFill>
              </a:rPr>
              <a:t> Applied Research, Community Health,</a:t>
            </a:r>
            <a:br>
              <a:rPr lang="en-US" sz="2400" dirty="0" smtClean="0">
                <a:solidFill>
                  <a:srgbClr val="6D6D6D"/>
                </a:solidFill>
              </a:rPr>
            </a:br>
            <a:r>
              <a:rPr lang="en-US" sz="2400" dirty="0" smtClean="0">
                <a:solidFill>
                  <a:srgbClr val="6D6D6D"/>
                </a:solidFill>
              </a:rPr>
              <a:t> Epidemiology and Surveillance Branch</a:t>
            </a:r>
            <a:r>
              <a:rPr lang="en-US" sz="3600" dirty="0" smtClean="0"/>
              <a:t/>
            </a:r>
            <a:br>
              <a:rPr lang="en-US" sz="3600" dirty="0" smtClean="0"/>
            </a:br>
            <a:r>
              <a:rPr lang="en-US" sz="3600" dirty="0" smtClean="0"/>
              <a:t/>
            </a:r>
            <a:br>
              <a:rPr lang="en-US" sz="3600" dirty="0" smtClean="0"/>
            </a:br>
            <a:endParaRPr lang="en-US" sz="3600" dirty="0"/>
          </a:p>
        </p:txBody>
      </p:sp>
      <p:sp>
        <p:nvSpPr>
          <p:cNvPr id="3" name="Slide Number Placeholder 2"/>
          <p:cNvSpPr>
            <a:spLocks noGrp="1"/>
          </p:cNvSpPr>
          <p:nvPr>
            <p:ph type="sldNum" sz="quarter" idx="4294967295"/>
          </p:nvPr>
        </p:nvSpPr>
        <p:spPr>
          <a:xfrm>
            <a:off x="6553200" y="6356350"/>
            <a:ext cx="2133600" cy="365125"/>
          </a:xfrm>
        </p:spPr>
        <p:txBody>
          <a:bodyPr/>
          <a:lstStyle/>
          <a:p>
            <a:fld id="{218FF3FF-B27C-49C6-B735-9BE1328E2539}" type="slidenum">
              <a:rPr lang="en-US" smtClean="0"/>
              <a:t>19</a:t>
            </a:fld>
            <a:endParaRPr lang="en-US"/>
          </a:p>
        </p:txBody>
      </p:sp>
    </p:spTree>
    <p:custDataLst>
      <p:tags r:id="rId1"/>
    </p:custDataLst>
    <p:extLst>
      <p:ext uri="{BB962C8B-B14F-4D97-AF65-F5344CB8AC3E}">
        <p14:creationId xmlns:p14="http://schemas.microsoft.com/office/powerpoint/2010/main" val="1783712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smtClean="0"/>
              <a:t>Welcome!</a:t>
            </a:r>
            <a:endParaRPr lang="en-US" sz="3500" dirty="0"/>
          </a:p>
        </p:txBody>
      </p:sp>
      <p:pic>
        <p:nvPicPr>
          <p:cNvPr id="1026" name="Picture 2" descr="http://sanfranciscomovers.me/wp-content/uploads/2013/10/1680974-poster-1280-san-francisco-invents-the-tech-chamber-of-commerce.jp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48922" y="1295400"/>
            <a:ext cx="8046156" cy="45259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369713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685800"/>
            <a:ext cx="8229600" cy="1371600"/>
          </a:xfrm>
        </p:spPr>
        <p:txBody>
          <a:bodyPr>
            <a:normAutofit/>
          </a:bodyPr>
          <a:lstStyle/>
          <a:p>
            <a:r>
              <a:rPr lang="en-US" sz="3500" dirty="0" smtClean="0"/>
              <a:t>Monitoring and evaluation in the context of NHAS</a:t>
            </a:r>
            <a:endParaRPr lang="en-US" sz="3500" dirty="0"/>
          </a:p>
        </p:txBody>
      </p:sp>
      <p:sp>
        <p:nvSpPr>
          <p:cNvPr id="13" name="Content Placeholder 12"/>
          <p:cNvSpPr>
            <a:spLocks noGrp="1"/>
          </p:cNvSpPr>
          <p:nvPr>
            <p:ph idx="1"/>
          </p:nvPr>
        </p:nvSpPr>
        <p:spPr>
          <a:xfrm>
            <a:off x="445325" y="2514600"/>
            <a:ext cx="8229600" cy="3813444"/>
          </a:xfrm>
        </p:spPr>
        <p:txBody>
          <a:bodyPr>
            <a:normAutofit/>
          </a:bodyPr>
          <a:lstStyle/>
          <a:p>
            <a:r>
              <a:rPr lang="en-US" sz="2400" dirty="0" smtClean="0"/>
              <a:t>Reduce new HIV infections</a:t>
            </a:r>
            <a:br>
              <a:rPr lang="en-US" sz="2400" dirty="0" smtClean="0"/>
            </a:br>
            <a:endParaRPr lang="en-US" sz="2400" dirty="0" smtClean="0"/>
          </a:p>
          <a:p>
            <a:r>
              <a:rPr lang="en-US" sz="2400" dirty="0" smtClean="0"/>
              <a:t>Increase access to care and </a:t>
            </a:r>
            <a:br>
              <a:rPr lang="en-US" sz="2400" dirty="0" smtClean="0"/>
            </a:br>
            <a:r>
              <a:rPr lang="en-US" sz="2400" dirty="0" smtClean="0"/>
              <a:t>improve health outcomes</a:t>
            </a:r>
            <a:br>
              <a:rPr lang="en-US" sz="2400" dirty="0" smtClean="0"/>
            </a:br>
            <a:endParaRPr lang="en-US" sz="2400" dirty="0" smtClean="0"/>
          </a:p>
          <a:p>
            <a:r>
              <a:rPr lang="en-US" sz="2400" dirty="0" smtClean="0"/>
              <a:t>Reduce HIV-related health disparities</a:t>
            </a:r>
          </a:p>
        </p:txBody>
      </p:sp>
      <p:sp>
        <p:nvSpPr>
          <p:cNvPr id="2" name="Slide Number Placeholder 1"/>
          <p:cNvSpPr>
            <a:spLocks noGrp="1"/>
          </p:cNvSpPr>
          <p:nvPr>
            <p:ph type="sldNum" sz="quarter" idx="4294967295"/>
          </p:nvPr>
        </p:nvSpPr>
        <p:spPr>
          <a:xfrm>
            <a:off x="6553200" y="6356350"/>
            <a:ext cx="2133600" cy="365125"/>
          </a:xfrm>
        </p:spPr>
        <p:txBody>
          <a:bodyPr/>
          <a:lstStyle/>
          <a:p>
            <a:fld id="{218FF3FF-B27C-49C6-B735-9BE1328E2539}" type="slidenum">
              <a:rPr lang="en-US" smtClean="0"/>
              <a:t>20</a:t>
            </a:fld>
            <a:endParaRPr lang="en-US"/>
          </a:p>
        </p:txBody>
      </p:sp>
    </p:spTree>
    <p:custDataLst>
      <p:tags r:id="rId1"/>
    </p:custDataLst>
    <p:extLst>
      <p:ext uri="{BB962C8B-B14F-4D97-AF65-F5344CB8AC3E}">
        <p14:creationId xmlns:p14="http://schemas.microsoft.com/office/powerpoint/2010/main" val="39911297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a:xfrm>
            <a:off x="381000" y="152718"/>
            <a:ext cx="8382000" cy="1371600"/>
          </a:xfrm>
        </p:spPr>
        <p:txBody>
          <a:bodyPr>
            <a:normAutofit fontScale="90000"/>
          </a:bodyPr>
          <a:lstStyle/>
          <a:p>
            <a:r>
              <a:rPr lang="en-US" sz="3200" dirty="0"/>
              <a:t>New HIV diagnoses, deaths, and prevalence, </a:t>
            </a:r>
            <a:r>
              <a:rPr lang="en-US" sz="3200" dirty="0" smtClean="0"/>
              <a:t>2006-2013, San </a:t>
            </a:r>
            <a:r>
              <a:rPr lang="en-US" sz="3200" dirty="0"/>
              <a:t>Francisco</a:t>
            </a:r>
            <a:endParaRPr lang="en-US" sz="3200"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113789219"/>
              </p:ext>
            </p:extLst>
          </p:nvPr>
        </p:nvGraphicFramePr>
        <p:xfrm>
          <a:off x="828675" y="1538288"/>
          <a:ext cx="7485063" cy="4678362"/>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2648197" y="6260068"/>
            <a:ext cx="3724096" cy="369332"/>
          </a:xfrm>
          <a:prstGeom prst="rect">
            <a:avLst/>
          </a:prstGeom>
          <a:noFill/>
        </p:spPr>
        <p:txBody>
          <a:bodyPr wrap="none" rtlCol="0">
            <a:spAutoFit/>
          </a:bodyPr>
          <a:lstStyle/>
          <a:p>
            <a:r>
              <a:rPr lang="en-US" dirty="0" smtClean="0"/>
              <a:t>Data reported through March 2014</a:t>
            </a:r>
            <a:endParaRPr lang="en-US" dirty="0"/>
          </a:p>
        </p:txBody>
      </p:sp>
      <p:sp>
        <p:nvSpPr>
          <p:cNvPr id="3" name="Slide Number Placeholder 2"/>
          <p:cNvSpPr>
            <a:spLocks noGrp="1"/>
          </p:cNvSpPr>
          <p:nvPr>
            <p:ph type="sldNum" sz="quarter" idx="4294967295"/>
          </p:nvPr>
        </p:nvSpPr>
        <p:spPr>
          <a:xfrm>
            <a:off x="6553200" y="6356350"/>
            <a:ext cx="2133600" cy="365125"/>
          </a:xfrm>
        </p:spPr>
        <p:txBody>
          <a:bodyPr/>
          <a:lstStyle/>
          <a:p>
            <a:fld id="{218FF3FF-B27C-49C6-B735-9BE1328E2539}" type="slidenum">
              <a:rPr lang="en-US" smtClean="0"/>
              <a:t>21</a:t>
            </a:fld>
            <a:endParaRPr lang="en-US"/>
          </a:p>
        </p:txBody>
      </p:sp>
    </p:spTree>
    <p:custDataLst>
      <p:tags r:id="rId1"/>
    </p:custDataLst>
    <p:extLst>
      <p:ext uri="{BB962C8B-B14F-4D97-AF65-F5344CB8AC3E}">
        <p14:creationId xmlns:p14="http://schemas.microsoft.com/office/powerpoint/2010/main" val="8796067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1371600"/>
          </a:xfrm>
        </p:spPr>
        <p:txBody>
          <a:bodyPr>
            <a:normAutofit fontScale="90000"/>
          </a:bodyPr>
          <a:lstStyle/>
          <a:p>
            <a:r>
              <a:rPr lang="en-US" sz="3100" dirty="0" smtClean="0"/>
              <a:t>Demographics of People Living with HIV</a:t>
            </a:r>
            <a:r>
              <a:rPr lang="en-US" sz="3600" dirty="0" smtClean="0"/>
              <a:t/>
            </a:r>
            <a:br>
              <a:rPr lang="en-US" sz="3600" dirty="0" smtClean="0"/>
            </a:br>
            <a:r>
              <a:rPr lang="en-US" sz="3100" dirty="0" smtClean="0"/>
              <a:t>SF 2013, US 2011</a:t>
            </a:r>
            <a:endParaRPr lang="en-US" sz="31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2776371"/>
              </p:ext>
            </p:extLst>
          </p:nvPr>
        </p:nvGraphicFramePr>
        <p:xfrm>
          <a:off x="394648" y="1243859"/>
          <a:ext cx="8382000" cy="5334000"/>
        </p:xfrm>
        <a:graphic>
          <a:graphicData uri="http://schemas.openxmlformats.org/drawingml/2006/table">
            <a:tbl>
              <a:tblPr firstRow="1" bandRow="1">
                <a:tableStyleId>{5C22544A-7EE6-4342-B048-85BDC9FD1C3A}</a:tableStyleId>
              </a:tblPr>
              <a:tblGrid>
                <a:gridCol w="2794000"/>
                <a:gridCol w="2794000"/>
                <a:gridCol w="2794000"/>
              </a:tblGrid>
              <a:tr h="617963">
                <a:tc>
                  <a:txBody>
                    <a:bodyPr/>
                    <a:lstStyle/>
                    <a:p>
                      <a:r>
                        <a:rPr lang="en-US" sz="1600" dirty="0" smtClean="0">
                          <a:latin typeface="Times New Roman" panose="02020603050405020304" pitchFamily="18" charset="0"/>
                          <a:cs typeface="Times New Roman" panose="02020603050405020304" pitchFamily="18" charset="0"/>
                        </a:rPr>
                        <a:t>Demographics</a:t>
                      </a: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600" dirty="0" smtClean="0">
                          <a:latin typeface="Times New Roman" panose="02020603050405020304" pitchFamily="18" charset="0"/>
                          <a:cs typeface="Times New Roman" panose="02020603050405020304" pitchFamily="18" charset="0"/>
                        </a:rPr>
                        <a:t>San Francisco</a:t>
                      </a:r>
                    </a:p>
                    <a:p>
                      <a:pPr algn="ctr"/>
                      <a:r>
                        <a:rPr lang="en-US" sz="1600" dirty="0" smtClean="0">
                          <a:latin typeface="Times New Roman" panose="02020603050405020304" pitchFamily="18" charset="0"/>
                          <a:cs typeface="Times New Roman" panose="02020603050405020304" pitchFamily="18" charset="0"/>
                        </a:rPr>
                        <a:t>N=15,901</a:t>
                      </a:r>
                      <a:endParaRPr lang="en-US" sz="1600" dirty="0">
                        <a:latin typeface="Times New Roman" panose="02020603050405020304" pitchFamily="18" charset="0"/>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600" dirty="0" smtClean="0">
                          <a:latin typeface="Times New Roman" panose="02020603050405020304" pitchFamily="18" charset="0"/>
                          <a:cs typeface="Times New Roman" panose="02020603050405020304" pitchFamily="18" charset="0"/>
                        </a:rPr>
                        <a:t>United States</a:t>
                      </a:r>
                    </a:p>
                    <a:p>
                      <a:pPr algn="ctr"/>
                      <a:r>
                        <a:rPr lang="en-US" sz="1600" dirty="0" smtClean="0">
                          <a:latin typeface="Times New Roman" panose="02020603050405020304" pitchFamily="18" charset="0"/>
                          <a:cs typeface="Times New Roman" panose="02020603050405020304" pitchFamily="18" charset="0"/>
                        </a:rPr>
                        <a:t>N=898,529</a:t>
                      </a:r>
                      <a:endParaRPr lang="en-US" sz="1600" dirty="0">
                        <a:latin typeface="Times New Roman" panose="02020603050405020304" pitchFamily="18" charset="0"/>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138354">
                <a:tc>
                  <a:txBody>
                    <a:bodyPr/>
                    <a:lstStyle/>
                    <a:p>
                      <a:r>
                        <a:rPr lang="en-US" sz="1600" dirty="0" smtClean="0">
                          <a:latin typeface="Times New Roman" panose="02020603050405020304" pitchFamily="18" charset="0"/>
                          <a:cs typeface="Times New Roman" panose="02020603050405020304" pitchFamily="18" charset="0"/>
                        </a:rPr>
                        <a:t>Gender</a:t>
                      </a:r>
                    </a:p>
                    <a:p>
                      <a:r>
                        <a:rPr lang="en-US" sz="1600" dirty="0" smtClean="0">
                          <a:latin typeface="Times New Roman" panose="02020603050405020304" pitchFamily="18" charset="0"/>
                          <a:cs typeface="Times New Roman" panose="02020603050405020304" pitchFamily="18" charset="0"/>
                        </a:rPr>
                        <a:t>     </a:t>
                      </a:r>
                      <a:r>
                        <a:rPr lang="en-US" sz="1600" b="1" dirty="0" smtClean="0">
                          <a:solidFill>
                            <a:srgbClr val="FF0000"/>
                          </a:solidFill>
                          <a:latin typeface="Times New Roman" panose="02020603050405020304" pitchFamily="18" charset="0"/>
                          <a:cs typeface="Times New Roman" panose="02020603050405020304" pitchFamily="18" charset="0"/>
                        </a:rPr>
                        <a:t>Male</a:t>
                      </a:r>
                    </a:p>
                    <a:p>
                      <a:r>
                        <a:rPr lang="en-US" sz="1600" dirty="0" smtClean="0">
                          <a:latin typeface="Times New Roman" panose="02020603050405020304" pitchFamily="18" charset="0"/>
                          <a:cs typeface="Times New Roman" panose="02020603050405020304" pitchFamily="18" charset="0"/>
                        </a:rPr>
                        <a:t>     Female</a:t>
                      </a:r>
                    </a:p>
                    <a:p>
                      <a:r>
                        <a:rPr lang="en-US" sz="1600" dirty="0" smtClean="0">
                          <a:latin typeface="Times New Roman" panose="02020603050405020304" pitchFamily="18" charset="0"/>
                          <a:cs typeface="Times New Roman" panose="02020603050405020304" pitchFamily="18" charset="0"/>
                        </a:rPr>
                        <a:t>     Trans</a:t>
                      </a: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gn="ctr"/>
                      <a:endParaRPr lang="en-US" sz="1600" dirty="0" smtClean="0">
                        <a:latin typeface="Times New Roman" panose="02020603050405020304" pitchFamily="18" charset="0"/>
                        <a:cs typeface="Times New Roman" panose="02020603050405020304" pitchFamily="18" charset="0"/>
                      </a:endParaRPr>
                    </a:p>
                    <a:p>
                      <a:pPr algn="ctr"/>
                      <a:r>
                        <a:rPr lang="en-US" sz="1600" b="1" dirty="0" smtClean="0">
                          <a:solidFill>
                            <a:srgbClr val="FF0000"/>
                          </a:solidFill>
                          <a:latin typeface="Times New Roman" panose="02020603050405020304" pitchFamily="18" charset="0"/>
                          <a:cs typeface="Times New Roman" panose="02020603050405020304" pitchFamily="18" charset="0"/>
                        </a:rPr>
                        <a:t>92%</a:t>
                      </a:r>
                    </a:p>
                    <a:p>
                      <a:pPr algn="ctr"/>
                      <a:r>
                        <a:rPr lang="en-US" sz="1600" dirty="0" smtClean="0">
                          <a:latin typeface="Times New Roman" panose="02020603050405020304" pitchFamily="18" charset="0"/>
                          <a:cs typeface="Times New Roman" panose="02020603050405020304" pitchFamily="18" charset="0"/>
                        </a:rPr>
                        <a:t>6%</a:t>
                      </a:r>
                    </a:p>
                    <a:p>
                      <a:pPr algn="ctr"/>
                      <a:r>
                        <a:rPr lang="en-US" sz="1600" dirty="0" smtClean="0">
                          <a:latin typeface="Times New Roman" panose="02020603050405020304" pitchFamily="18" charset="0"/>
                          <a:cs typeface="Times New Roman" panose="02020603050405020304" pitchFamily="18" charset="0"/>
                        </a:rPr>
                        <a:t>2%</a:t>
                      </a:r>
                      <a:endParaRPr lang="en-US" sz="1600" dirty="0">
                        <a:latin typeface="Times New Roman" panose="02020603050405020304" pitchFamily="18" charset="0"/>
                        <a:cs typeface="Times New Roman" panose="02020603050405020304" pitchFamily="18" charset="0"/>
                      </a:endParaRPr>
                    </a:p>
                  </a:txBody>
                  <a:tcPr anchor="ctr"/>
                </a:tc>
                <a:tc>
                  <a:txBody>
                    <a:bodyPr/>
                    <a:lstStyle/>
                    <a:p>
                      <a:pPr algn="ctr"/>
                      <a:endParaRPr lang="en-US" sz="1600" dirty="0" smtClean="0">
                        <a:latin typeface="Times New Roman" panose="02020603050405020304" pitchFamily="18" charset="0"/>
                        <a:cs typeface="Times New Roman" panose="02020603050405020304" pitchFamily="18" charset="0"/>
                      </a:endParaRPr>
                    </a:p>
                    <a:p>
                      <a:pPr algn="ctr"/>
                      <a:r>
                        <a:rPr lang="en-US" sz="1600" dirty="0" smtClean="0">
                          <a:latin typeface="Times New Roman" panose="02020603050405020304" pitchFamily="18" charset="0"/>
                          <a:cs typeface="Times New Roman" panose="02020603050405020304" pitchFamily="18" charset="0"/>
                        </a:rPr>
                        <a:t>75%</a:t>
                      </a:r>
                    </a:p>
                    <a:p>
                      <a:pPr algn="ctr"/>
                      <a:r>
                        <a:rPr lang="en-US" sz="1600" dirty="0" smtClean="0">
                          <a:latin typeface="Times New Roman" panose="02020603050405020304" pitchFamily="18" charset="0"/>
                          <a:cs typeface="Times New Roman" panose="02020603050405020304" pitchFamily="18" charset="0"/>
                        </a:rPr>
                        <a:t>25%</a:t>
                      </a:r>
                    </a:p>
                    <a:p>
                      <a:pPr algn="ctr"/>
                      <a:r>
                        <a:rPr lang="en-US" sz="1600" dirty="0" smtClean="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tcPr>
                </a:tc>
              </a:tr>
              <a:tr h="1918939">
                <a:tc>
                  <a:txBody>
                    <a:bodyPr/>
                    <a:lstStyle/>
                    <a:p>
                      <a:r>
                        <a:rPr lang="en-US" sz="1600" dirty="0" smtClean="0">
                          <a:latin typeface="Times New Roman" panose="02020603050405020304" pitchFamily="18" charset="0"/>
                          <a:cs typeface="Times New Roman" panose="02020603050405020304" pitchFamily="18" charset="0"/>
                        </a:rPr>
                        <a:t>Race/Ethnicity</a:t>
                      </a:r>
                    </a:p>
                    <a:p>
                      <a:r>
                        <a:rPr lang="en-US" sz="1600" b="0" dirty="0" smtClean="0">
                          <a:solidFill>
                            <a:srgbClr val="000000"/>
                          </a:solidFill>
                          <a:latin typeface="Times New Roman" panose="02020603050405020304" pitchFamily="18" charset="0"/>
                          <a:cs typeface="Times New Roman" panose="02020603050405020304" pitchFamily="18" charset="0"/>
                        </a:rPr>
                        <a:t>     </a:t>
                      </a:r>
                      <a:r>
                        <a:rPr lang="en-US" sz="1600" b="1" dirty="0" smtClean="0">
                          <a:solidFill>
                            <a:srgbClr val="FF0000"/>
                          </a:solidFill>
                          <a:latin typeface="Times New Roman" panose="02020603050405020304" pitchFamily="18" charset="0"/>
                          <a:cs typeface="Times New Roman" panose="02020603050405020304" pitchFamily="18" charset="0"/>
                        </a:rPr>
                        <a:t>White</a:t>
                      </a:r>
                    </a:p>
                    <a:p>
                      <a:r>
                        <a:rPr lang="en-US" sz="1600" b="0" dirty="0" smtClean="0">
                          <a:solidFill>
                            <a:srgbClr val="000000"/>
                          </a:solidFill>
                          <a:latin typeface="Times New Roman" panose="02020603050405020304" pitchFamily="18" charset="0"/>
                          <a:cs typeface="Times New Roman" panose="02020603050405020304" pitchFamily="18" charset="0"/>
                        </a:rPr>
                        <a:t>     </a:t>
                      </a:r>
                      <a:r>
                        <a:rPr lang="en-US" sz="1600" b="0" dirty="0" smtClean="0">
                          <a:solidFill>
                            <a:srgbClr val="000099"/>
                          </a:solidFill>
                          <a:latin typeface="Times New Roman" panose="02020603050405020304" pitchFamily="18" charset="0"/>
                          <a:cs typeface="Times New Roman" panose="02020603050405020304" pitchFamily="18" charset="0"/>
                        </a:rPr>
                        <a:t>African American</a:t>
                      </a:r>
                    </a:p>
                    <a:p>
                      <a:r>
                        <a:rPr lang="en-US" sz="1600" baseline="0" dirty="0" smtClean="0">
                          <a:latin typeface="Times New Roman" panose="02020603050405020304" pitchFamily="18" charset="0"/>
                          <a:cs typeface="Times New Roman" panose="02020603050405020304" pitchFamily="18" charset="0"/>
                        </a:rPr>
                        <a:t>     Latino</a:t>
                      </a:r>
                    </a:p>
                    <a:p>
                      <a:r>
                        <a:rPr lang="en-US" sz="1600" baseline="0" dirty="0" smtClean="0">
                          <a:latin typeface="Times New Roman" panose="02020603050405020304" pitchFamily="18" charset="0"/>
                          <a:cs typeface="Times New Roman" panose="02020603050405020304" pitchFamily="18" charset="0"/>
                        </a:rPr>
                        <a:t>     Asian/Pacific Islander</a:t>
                      </a:r>
                    </a:p>
                    <a:p>
                      <a:r>
                        <a:rPr lang="en-US" sz="1600" baseline="0" dirty="0" smtClean="0">
                          <a:latin typeface="Times New Roman" panose="02020603050405020304" pitchFamily="18" charset="0"/>
                          <a:cs typeface="Times New Roman" panose="02020603050405020304" pitchFamily="18" charset="0"/>
                        </a:rPr>
                        <a:t>     Native American</a:t>
                      </a:r>
                    </a:p>
                    <a:p>
                      <a:r>
                        <a:rPr lang="en-US" sz="1600" baseline="0" dirty="0" smtClean="0">
                          <a:latin typeface="Times New Roman" panose="02020603050405020304" pitchFamily="18" charset="0"/>
                          <a:cs typeface="Times New Roman" panose="02020603050405020304" pitchFamily="18" charset="0"/>
                        </a:rPr>
                        <a:t>     Other/Unknown</a:t>
                      </a:r>
                      <a:endParaRPr lang="en-US" sz="16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gn="ctr"/>
                      <a:endParaRPr lang="en-US" sz="1600" dirty="0" smtClean="0">
                        <a:latin typeface="Times New Roman" panose="02020603050405020304" pitchFamily="18" charset="0"/>
                        <a:cs typeface="Times New Roman" panose="02020603050405020304" pitchFamily="18" charset="0"/>
                      </a:endParaRPr>
                    </a:p>
                    <a:p>
                      <a:pPr algn="ctr"/>
                      <a:r>
                        <a:rPr lang="en-US" sz="1600" b="1" dirty="0" smtClean="0">
                          <a:solidFill>
                            <a:srgbClr val="FF0000"/>
                          </a:solidFill>
                          <a:latin typeface="Times New Roman" panose="02020603050405020304" pitchFamily="18" charset="0"/>
                          <a:cs typeface="Times New Roman" panose="02020603050405020304" pitchFamily="18" charset="0"/>
                        </a:rPr>
                        <a:t>61%</a:t>
                      </a:r>
                    </a:p>
                    <a:p>
                      <a:pPr algn="ctr"/>
                      <a:r>
                        <a:rPr lang="en-US" sz="1600" dirty="0" smtClean="0">
                          <a:latin typeface="Times New Roman" panose="02020603050405020304" pitchFamily="18" charset="0"/>
                          <a:cs typeface="Times New Roman" panose="02020603050405020304" pitchFamily="18" charset="0"/>
                        </a:rPr>
                        <a:t>13%</a:t>
                      </a:r>
                    </a:p>
                    <a:p>
                      <a:pPr algn="ctr"/>
                      <a:r>
                        <a:rPr lang="en-US" sz="1600" dirty="0" smtClean="0">
                          <a:latin typeface="Times New Roman" panose="02020603050405020304" pitchFamily="18" charset="0"/>
                          <a:cs typeface="Times New Roman" panose="02020603050405020304" pitchFamily="18" charset="0"/>
                        </a:rPr>
                        <a:t>18%</a:t>
                      </a:r>
                    </a:p>
                    <a:p>
                      <a:pPr algn="ctr"/>
                      <a:r>
                        <a:rPr lang="en-US" sz="1600" dirty="0" smtClean="0">
                          <a:latin typeface="Times New Roman" panose="02020603050405020304" pitchFamily="18" charset="0"/>
                          <a:cs typeface="Times New Roman" panose="02020603050405020304" pitchFamily="18" charset="0"/>
                        </a:rPr>
                        <a:t>6%</a:t>
                      </a:r>
                    </a:p>
                    <a:p>
                      <a:pPr algn="ctr"/>
                      <a:r>
                        <a:rPr lang="en-US" sz="1600" dirty="0" smtClean="0">
                          <a:latin typeface="Times New Roman" panose="02020603050405020304" pitchFamily="18" charset="0"/>
                          <a:cs typeface="Times New Roman" panose="02020603050405020304" pitchFamily="18" charset="0"/>
                        </a:rPr>
                        <a:t>1%</a:t>
                      </a:r>
                    </a:p>
                    <a:p>
                      <a:pPr algn="ctr"/>
                      <a:r>
                        <a:rPr lang="en-US" sz="1600" dirty="0" smtClean="0">
                          <a:latin typeface="Times New Roman" panose="02020603050405020304" pitchFamily="18" charset="0"/>
                          <a:cs typeface="Times New Roman" panose="02020603050405020304" pitchFamily="18" charset="0"/>
                        </a:rPr>
                        <a:t>1%</a:t>
                      </a:r>
                      <a:endParaRPr lang="en-US" sz="1600" dirty="0">
                        <a:latin typeface="Times New Roman" panose="02020603050405020304" pitchFamily="18" charset="0"/>
                        <a:cs typeface="Times New Roman" panose="02020603050405020304" pitchFamily="18" charset="0"/>
                      </a:endParaRPr>
                    </a:p>
                  </a:txBody>
                  <a:tcPr anchor="ctr"/>
                </a:tc>
                <a:tc>
                  <a:txBody>
                    <a:bodyPr/>
                    <a:lstStyle/>
                    <a:p>
                      <a:pPr algn="ctr"/>
                      <a:endParaRPr lang="en-US" sz="1600" dirty="0" smtClean="0">
                        <a:latin typeface="Times New Roman" panose="02020603050405020304" pitchFamily="18" charset="0"/>
                        <a:cs typeface="Times New Roman" panose="02020603050405020304" pitchFamily="18" charset="0"/>
                      </a:endParaRPr>
                    </a:p>
                    <a:p>
                      <a:pPr algn="ctr"/>
                      <a:r>
                        <a:rPr lang="en-US" sz="1600" dirty="0" smtClean="0">
                          <a:latin typeface="Times New Roman" panose="02020603050405020304" pitchFamily="18" charset="0"/>
                          <a:cs typeface="Times New Roman" panose="02020603050405020304" pitchFamily="18" charset="0"/>
                        </a:rPr>
                        <a:t>33%</a:t>
                      </a:r>
                    </a:p>
                    <a:p>
                      <a:pPr algn="ctr"/>
                      <a:r>
                        <a:rPr lang="en-US" sz="1600" b="0" u="none" dirty="0" smtClean="0">
                          <a:solidFill>
                            <a:srgbClr val="000099"/>
                          </a:solidFill>
                          <a:latin typeface="Times New Roman" panose="02020603050405020304" pitchFamily="18" charset="0"/>
                          <a:cs typeface="Times New Roman" panose="02020603050405020304" pitchFamily="18" charset="0"/>
                        </a:rPr>
                        <a:t>43%</a:t>
                      </a:r>
                    </a:p>
                    <a:p>
                      <a:pPr algn="ctr"/>
                      <a:r>
                        <a:rPr lang="en-US" sz="1600" dirty="0" smtClean="0">
                          <a:latin typeface="Times New Roman" panose="02020603050405020304" pitchFamily="18" charset="0"/>
                          <a:cs typeface="Times New Roman" panose="02020603050405020304" pitchFamily="18" charset="0"/>
                        </a:rPr>
                        <a:t>20%</a:t>
                      </a:r>
                    </a:p>
                    <a:p>
                      <a:pPr algn="ctr"/>
                      <a:r>
                        <a:rPr lang="en-US" sz="1600" dirty="0" smtClean="0">
                          <a:latin typeface="Times New Roman" panose="02020603050405020304" pitchFamily="18" charset="0"/>
                          <a:cs typeface="Times New Roman" panose="02020603050405020304" pitchFamily="18" charset="0"/>
                        </a:rPr>
                        <a:t>1%</a:t>
                      </a:r>
                    </a:p>
                    <a:p>
                      <a:pPr algn="ctr"/>
                      <a:r>
                        <a:rPr lang="en-US" sz="1600" dirty="0" smtClean="0">
                          <a:latin typeface="Times New Roman" panose="02020603050405020304" pitchFamily="18" charset="0"/>
                          <a:cs typeface="Times New Roman" panose="02020603050405020304" pitchFamily="18" charset="0"/>
                        </a:rPr>
                        <a:t>&lt;1%</a:t>
                      </a:r>
                    </a:p>
                    <a:p>
                      <a:pPr algn="ctr"/>
                      <a:r>
                        <a:rPr lang="en-US" sz="1600" dirty="0" smtClean="0">
                          <a:latin typeface="Times New Roman" panose="02020603050405020304" pitchFamily="18" charset="0"/>
                          <a:cs typeface="Times New Roman" panose="02020603050405020304" pitchFamily="18" charset="0"/>
                        </a:rPr>
                        <a:t>2%</a:t>
                      </a:r>
                      <a:endParaRPr lang="en-US" sz="1600" dirty="0">
                        <a:latin typeface="Times New Roman" panose="02020603050405020304" pitchFamily="18" charset="0"/>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tcPr>
                </a:tc>
              </a:tr>
              <a:tr h="1658744">
                <a:tc>
                  <a:txBody>
                    <a:bodyPr/>
                    <a:lstStyle/>
                    <a:p>
                      <a:r>
                        <a:rPr lang="en-US" sz="1600" dirty="0" smtClean="0">
                          <a:latin typeface="Times New Roman" panose="02020603050405020304" pitchFamily="18" charset="0"/>
                          <a:cs typeface="Times New Roman" panose="02020603050405020304" pitchFamily="18" charset="0"/>
                        </a:rPr>
                        <a:t>Transmission Category</a:t>
                      </a:r>
                    </a:p>
                    <a:p>
                      <a:r>
                        <a:rPr lang="en-US" sz="1600" dirty="0" smtClean="0">
                          <a:latin typeface="Times New Roman" panose="02020603050405020304" pitchFamily="18" charset="0"/>
                          <a:cs typeface="Times New Roman" panose="02020603050405020304" pitchFamily="18" charset="0"/>
                        </a:rPr>
                        <a:t>     </a:t>
                      </a:r>
                      <a:r>
                        <a:rPr lang="en-US" sz="1600" b="1" dirty="0" smtClean="0">
                          <a:solidFill>
                            <a:srgbClr val="FF0000"/>
                          </a:solidFill>
                          <a:latin typeface="Times New Roman" panose="02020603050405020304" pitchFamily="18" charset="0"/>
                          <a:cs typeface="Times New Roman" panose="02020603050405020304" pitchFamily="18" charset="0"/>
                        </a:rPr>
                        <a:t>MSM</a:t>
                      </a:r>
                    </a:p>
                    <a:p>
                      <a:r>
                        <a:rPr lang="en-US" sz="1600" b="1" dirty="0" smtClean="0">
                          <a:solidFill>
                            <a:srgbClr val="FF0000"/>
                          </a:solidFill>
                          <a:latin typeface="Times New Roman" panose="02020603050405020304" pitchFamily="18" charset="0"/>
                          <a:cs typeface="Times New Roman" panose="02020603050405020304" pitchFamily="18" charset="0"/>
                        </a:rPr>
                        <a:t>     MSM/IDU</a:t>
                      </a:r>
                    </a:p>
                    <a:p>
                      <a:r>
                        <a:rPr lang="en-US" sz="1600" dirty="0" smtClean="0">
                          <a:latin typeface="Times New Roman" panose="02020603050405020304" pitchFamily="18" charset="0"/>
                          <a:cs typeface="Times New Roman" panose="02020603050405020304" pitchFamily="18" charset="0"/>
                        </a:rPr>
                        <a:t>     IDU</a:t>
                      </a:r>
                    </a:p>
                    <a:p>
                      <a:r>
                        <a:rPr lang="en-US" sz="1600" b="1" dirty="0" smtClean="0">
                          <a:solidFill>
                            <a:srgbClr val="FF0000"/>
                          </a:solidFill>
                          <a:latin typeface="Times New Roman" panose="02020603050405020304" pitchFamily="18" charset="0"/>
                          <a:cs typeface="Times New Roman" panose="02020603050405020304" pitchFamily="18" charset="0"/>
                        </a:rPr>
                        <a:t>     </a:t>
                      </a:r>
                      <a:r>
                        <a:rPr lang="en-US" sz="1600" b="0" dirty="0" smtClean="0">
                          <a:solidFill>
                            <a:srgbClr val="000099"/>
                          </a:solidFill>
                          <a:latin typeface="Times New Roman" panose="02020603050405020304" pitchFamily="18" charset="0"/>
                          <a:cs typeface="Times New Roman" panose="02020603050405020304" pitchFamily="18" charset="0"/>
                        </a:rPr>
                        <a:t>Heterosexual</a:t>
                      </a:r>
                    </a:p>
                    <a:p>
                      <a:r>
                        <a:rPr lang="en-US" sz="1600" b="0" dirty="0" smtClean="0">
                          <a:solidFill>
                            <a:srgbClr val="000099"/>
                          </a:solidFill>
                          <a:latin typeface="Times New Roman" panose="02020603050405020304" pitchFamily="18" charset="0"/>
                          <a:cs typeface="Times New Roman" panose="02020603050405020304" pitchFamily="18" charset="0"/>
                        </a:rPr>
                        <a:t>     Other/Unidentified</a:t>
                      </a:r>
                      <a:endParaRPr lang="en-US" sz="1600" b="0" dirty="0">
                        <a:solidFill>
                          <a:srgbClr val="000099"/>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endParaRPr lang="en-US" sz="1600" dirty="0" smtClean="0">
                        <a:latin typeface="Times New Roman" panose="02020603050405020304" pitchFamily="18" charset="0"/>
                        <a:cs typeface="Times New Roman" panose="02020603050405020304" pitchFamily="18" charset="0"/>
                      </a:endParaRPr>
                    </a:p>
                    <a:p>
                      <a:pPr algn="ctr"/>
                      <a:r>
                        <a:rPr lang="en-US" sz="1600" b="1" dirty="0" smtClean="0">
                          <a:solidFill>
                            <a:srgbClr val="FF0000"/>
                          </a:solidFill>
                          <a:latin typeface="Times New Roman" panose="02020603050405020304" pitchFamily="18" charset="0"/>
                          <a:cs typeface="Times New Roman" panose="02020603050405020304" pitchFamily="18" charset="0"/>
                        </a:rPr>
                        <a:t>74%</a:t>
                      </a:r>
                    </a:p>
                    <a:p>
                      <a:pPr algn="ctr"/>
                      <a:r>
                        <a:rPr lang="en-US" sz="1600" b="1" dirty="0" smtClean="0">
                          <a:solidFill>
                            <a:srgbClr val="FF0000"/>
                          </a:solidFill>
                          <a:latin typeface="Times New Roman" panose="02020603050405020304" pitchFamily="18" charset="0"/>
                          <a:cs typeface="Times New Roman" panose="02020603050405020304" pitchFamily="18" charset="0"/>
                        </a:rPr>
                        <a:t>15%</a:t>
                      </a:r>
                    </a:p>
                    <a:p>
                      <a:pPr algn="ctr"/>
                      <a:r>
                        <a:rPr lang="en-US" sz="1600" dirty="0" smtClean="0">
                          <a:latin typeface="Times New Roman" panose="02020603050405020304" pitchFamily="18" charset="0"/>
                          <a:cs typeface="Times New Roman" panose="02020603050405020304" pitchFamily="18" charset="0"/>
                        </a:rPr>
                        <a:t>6%</a:t>
                      </a:r>
                    </a:p>
                    <a:p>
                      <a:pPr algn="ctr"/>
                      <a:r>
                        <a:rPr lang="en-US" sz="1600" dirty="0" smtClean="0">
                          <a:latin typeface="Times New Roman" panose="02020603050405020304" pitchFamily="18" charset="0"/>
                          <a:cs typeface="Times New Roman" panose="02020603050405020304" pitchFamily="18" charset="0"/>
                        </a:rPr>
                        <a:t>3%</a:t>
                      </a:r>
                    </a:p>
                    <a:p>
                      <a:pPr algn="ctr"/>
                      <a:r>
                        <a:rPr lang="en-US" sz="1600" dirty="0" smtClean="0">
                          <a:latin typeface="Times New Roman" panose="02020603050405020304" pitchFamily="18" charset="0"/>
                          <a:cs typeface="Times New Roman" panose="02020603050405020304" pitchFamily="18" charset="0"/>
                        </a:rPr>
                        <a:t>2%</a:t>
                      </a:r>
                      <a:endParaRPr lang="en-US" sz="1600" dirty="0">
                        <a:latin typeface="Times New Roman" panose="02020603050405020304" pitchFamily="18" charset="0"/>
                        <a:cs typeface="Times New Roman" panose="02020603050405020304" pitchFamily="18" charset="0"/>
                      </a:endParaRPr>
                    </a:p>
                  </a:txBody>
                  <a:tcPr anchor="ctr">
                    <a:lnB w="12700" cap="flat" cmpd="sng" algn="ctr">
                      <a:solidFill>
                        <a:schemeClr val="tx1"/>
                      </a:solidFill>
                      <a:prstDash val="solid"/>
                      <a:round/>
                      <a:headEnd type="none" w="med" len="med"/>
                      <a:tailEnd type="none" w="med" len="med"/>
                    </a:lnB>
                  </a:tcPr>
                </a:tc>
                <a:tc>
                  <a:txBody>
                    <a:bodyPr/>
                    <a:lstStyle/>
                    <a:p>
                      <a:pPr algn="ctr"/>
                      <a:endParaRPr lang="en-US" sz="1600" dirty="0" smtClean="0">
                        <a:latin typeface="Times New Roman" panose="02020603050405020304" pitchFamily="18" charset="0"/>
                        <a:cs typeface="Times New Roman" panose="02020603050405020304" pitchFamily="18" charset="0"/>
                      </a:endParaRPr>
                    </a:p>
                    <a:p>
                      <a:pPr algn="ctr"/>
                      <a:r>
                        <a:rPr lang="en-US" sz="1600" b="0" dirty="0" smtClean="0">
                          <a:solidFill>
                            <a:srgbClr val="000099"/>
                          </a:solidFill>
                          <a:latin typeface="Times New Roman" panose="02020603050405020304" pitchFamily="18" charset="0"/>
                          <a:cs typeface="Times New Roman" panose="02020603050405020304" pitchFamily="18" charset="0"/>
                        </a:rPr>
                        <a:t>43%</a:t>
                      </a:r>
                    </a:p>
                    <a:p>
                      <a:pPr algn="ctr"/>
                      <a:r>
                        <a:rPr lang="en-US" sz="1600" dirty="0" smtClean="0">
                          <a:latin typeface="Times New Roman" panose="02020603050405020304" pitchFamily="18" charset="0"/>
                          <a:cs typeface="Times New Roman" panose="02020603050405020304" pitchFamily="18" charset="0"/>
                        </a:rPr>
                        <a:t>5%</a:t>
                      </a:r>
                    </a:p>
                    <a:p>
                      <a:pPr algn="ctr"/>
                      <a:r>
                        <a:rPr lang="en-US" sz="1600" dirty="0" smtClean="0">
                          <a:latin typeface="Times New Roman" panose="02020603050405020304" pitchFamily="18" charset="0"/>
                          <a:cs typeface="Times New Roman" panose="02020603050405020304" pitchFamily="18" charset="0"/>
                        </a:rPr>
                        <a:t>13%</a:t>
                      </a:r>
                    </a:p>
                    <a:p>
                      <a:pPr algn="ctr"/>
                      <a:r>
                        <a:rPr lang="en-US" sz="1600" b="0" dirty="0" smtClean="0">
                          <a:solidFill>
                            <a:srgbClr val="000099"/>
                          </a:solidFill>
                          <a:latin typeface="Times New Roman" panose="02020603050405020304" pitchFamily="18" charset="0"/>
                          <a:cs typeface="Times New Roman" panose="02020603050405020304" pitchFamily="18" charset="0"/>
                        </a:rPr>
                        <a:t>19%</a:t>
                      </a:r>
                    </a:p>
                    <a:p>
                      <a:pPr algn="ctr"/>
                      <a:r>
                        <a:rPr lang="en-US" sz="1600" b="0" dirty="0" smtClean="0">
                          <a:solidFill>
                            <a:srgbClr val="000099"/>
                          </a:solidFill>
                          <a:latin typeface="Times New Roman" panose="02020603050405020304" pitchFamily="18" charset="0"/>
                          <a:cs typeface="Times New Roman" panose="02020603050405020304" pitchFamily="18" charset="0"/>
                        </a:rPr>
                        <a:t>20%</a:t>
                      </a:r>
                      <a:endParaRPr lang="en-US" sz="1600" b="0" dirty="0">
                        <a:solidFill>
                          <a:srgbClr val="000099"/>
                        </a:solidFill>
                        <a:latin typeface="Times New Roman" panose="02020603050405020304" pitchFamily="18" charset="0"/>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a:off x="3069609" y="6629400"/>
            <a:ext cx="2982548" cy="307777"/>
          </a:xfrm>
          <a:prstGeom prst="rect">
            <a:avLst/>
          </a:prstGeom>
          <a:noFill/>
        </p:spPr>
        <p:txBody>
          <a:bodyPr wrap="none" rtlCol="0">
            <a:spAutoFit/>
          </a:bodyPr>
          <a:lstStyle/>
          <a:p>
            <a:r>
              <a:rPr lang="en-US" sz="1400" dirty="0" smtClean="0">
                <a:latin typeface="GillSans" pitchFamily="34" charset="0"/>
              </a:rPr>
              <a:t>SF Data reported through March 2014</a:t>
            </a:r>
            <a:endParaRPr lang="en-US" sz="1400" dirty="0">
              <a:latin typeface="GillSans" pitchFamily="34" charset="0"/>
            </a:endParaRPr>
          </a:p>
        </p:txBody>
      </p:sp>
    </p:spTree>
    <p:custDataLst>
      <p:tags r:id="rId1"/>
    </p:custDataLst>
    <p:extLst>
      <p:ext uri="{BB962C8B-B14F-4D97-AF65-F5344CB8AC3E}">
        <p14:creationId xmlns:p14="http://schemas.microsoft.com/office/powerpoint/2010/main" val="10386487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153400" cy="1142682"/>
          </a:xfrm>
        </p:spPr>
        <p:txBody>
          <a:bodyPr>
            <a:normAutofit/>
          </a:bodyPr>
          <a:lstStyle/>
          <a:p>
            <a:r>
              <a:rPr lang="en-US" sz="3500" dirty="0" smtClean="0"/>
              <a:t>New HIV Diagnoses by Risk</a:t>
            </a:r>
            <a:endParaRPr lang="en-US" sz="35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51961336"/>
              </p:ext>
            </p:extLst>
          </p:nvPr>
        </p:nvGraphicFramePr>
        <p:xfrm>
          <a:off x="765959" y="1484035"/>
          <a:ext cx="8229600" cy="4525963"/>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rot="16200000">
            <a:off x="150832" y="3562351"/>
            <a:ext cx="1005403" cy="369332"/>
          </a:xfrm>
          <a:prstGeom prst="rect">
            <a:avLst/>
          </a:prstGeom>
          <a:noFill/>
        </p:spPr>
        <p:txBody>
          <a:bodyPr wrap="none" rtlCol="0">
            <a:spAutoFit/>
          </a:bodyPr>
          <a:lstStyle/>
          <a:p>
            <a:r>
              <a:rPr lang="en-US" dirty="0" smtClean="0"/>
              <a:t>Number</a:t>
            </a:r>
            <a:endParaRPr lang="en-US" dirty="0"/>
          </a:p>
        </p:txBody>
      </p:sp>
    </p:spTree>
    <p:custDataLst>
      <p:tags r:id="rId1"/>
    </p:custDataLst>
    <p:extLst>
      <p:ext uri="{BB962C8B-B14F-4D97-AF65-F5344CB8AC3E}">
        <p14:creationId xmlns:p14="http://schemas.microsoft.com/office/powerpoint/2010/main" val="19802910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305800" cy="1066482"/>
          </a:xfrm>
        </p:spPr>
        <p:txBody>
          <a:bodyPr>
            <a:normAutofit/>
          </a:bodyPr>
          <a:lstStyle/>
          <a:p>
            <a:r>
              <a:rPr lang="en-US" sz="3500" dirty="0" smtClean="0"/>
              <a:t>New HIV Diagnoses by Age</a:t>
            </a:r>
            <a:endParaRPr lang="en-US" sz="35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64243749"/>
              </p:ext>
            </p:extLst>
          </p:nvPr>
        </p:nvGraphicFramePr>
        <p:xfrm>
          <a:off x="599704" y="1589087"/>
          <a:ext cx="8229600" cy="4525963"/>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1219200" y="6115050"/>
            <a:ext cx="6476999" cy="369332"/>
          </a:xfrm>
          <a:prstGeom prst="rect">
            <a:avLst/>
          </a:prstGeom>
          <a:noFill/>
        </p:spPr>
        <p:txBody>
          <a:bodyPr wrap="square" rtlCol="0">
            <a:spAutoFit/>
          </a:bodyPr>
          <a:lstStyle/>
          <a:p>
            <a:pPr algn="ctr"/>
            <a:r>
              <a:rPr lang="en-US" dirty="0" smtClean="0"/>
              <a:t>Year of diagnosis</a:t>
            </a:r>
            <a:endParaRPr lang="en-US" dirty="0"/>
          </a:p>
        </p:txBody>
      </p:sp>
      <p:sp>
        <p:nvSpPr>
          <p:cNvPr id="5" name="TextBox 4"/>
          <p:cNvSpPr txBox="1"/>
          <p:nvPr/>
        </p:nvSpPr>
        <p:spPr>
          <a:xfrm rot="16200000">
            <a:off x="62965" y="3562351"/>
            <a:ext cx="1005403" cy="369332"/>
          </a:xfrm>
          <a:prstGeom prst="rect">
            <a:avLst/>
          </a:prstGeom>
          <a:noFill/>
        </p:spPr>
        <p:txBody>
          <a:bodyPr wrap="none" rtlCol="0">
            <a:spAutoFit/>
          </a:bodyPr>
          <a:lstStyle/>
          <a:p>
            <a:r>
              <a:rPr lang="en-US" dirty="0" smtClean="0"/>
              <a:t>Number</a:t>
            </a:r>
            <a:endParaRPr lang="en-US" dirty="0"/>
          </a:p>
        </p:txBody>
      </p:sp>
    </p:spTree>
    <p:custDataLst>
      <p:tags r:id="rId1"/>
    </p:custDataLst>
    <p:extLst>
      <p:ext uri="{BB962C8B-B14F-4D97-AF65-F5344CB8AC3E}">
        <p14:creationId xmlns:p14="http://schemas.microsoft.com/office/powerpoint/2010/main" val="32857550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698" y="451167"/>
            <a:ext cx="8458158" cy="6123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3207313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534400" cy="5410200"/>
          </a:xfrm>
        </p:spPr>
        <p:txBody>
          <a:bodyPr>
            <a:noAutofit/>
          </a:bodyPr>
          <a:lstStyle/>
          <a:p>
            <a:pPr algn="ctr"/>
            <a:r>
              <a:rPr lang="en-US" sz="3600" b="1" dirty="0" smtClean="0"/>
              <a:t/>
            </a:r>
            <a:br>
              <a:rPr lang="en-US" sz="3600" b="1" dirty="0" smtClean="0"/>
            </a:br>
            <a:r>
              <a:rPr lang="en-US" sz="3500" b="1" dirty="0" smtClean="0"/>
              <a:t>Infection to Diagnosis</a:t>
            </a:r>
            <a:br>
              <a:rPr lang="en-US" sz="3500" b="1" dirty="0" smtClean="0"/>
            </a:br>
            <a:r>
              <a:rPr lang="en-US" sz="3500" b="1" dirty="0" smtClean="0"/>
              <a:t>Step 1</a:t>
            </a:r>
            <a:r>
              <a:rPr lang="en-US" sz="3600" b="1" dirty="0" smtClean="0"/>
              <a:t/>
            </a:r>
            <a:br>
              <a:rPr lang="en-US" sz="3600" b="1"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t>
            </a:r>
            <a:br>
              <a:rPr lang="en-US" sz="2400" dirty="0" smtClean="0"/>
            </a:br>
            <a:r>
              <a:rPr lang="en-US" sz="2400" dirty="0" smtClean="0"/>
              <a:t/>
            </a:r>
            <a:br>
              <a:rPr lang="en-US" sz="24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endParaRPr lang="en-US" sz="3600" dirty="0"/>
          </a:p>
        </p:txBody>
      </p:sp>
    </p:spTree>
    <p:custDataLst>
      <p:tags r:id="rId1"/>
    </p:custDataLst>
    <p:extLst>
      <p:ext uri="{BB962C8B-B14F-4D97-AF65-F5344CB8AC3E}">
        <p14:creationId xmlns:p14="http://schemas.microsoft.com/office/powerpoint/2010/main" val="11245844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121920" y="274638"/>
            <a:ext cx="8869680" cy="1143000"/>
          </a:xfrm>
        </p:spPr>
        <p:txBody>
          <a:bodyPr>
            <a:noAutofit/>
          </a:bodyPr>
          <a:lstStyle/>
          <a:p>
            <a:r>
              <a:rPr lang="en-US" sz="3200" dirty="0" smtClean="0"/>
              <a:t>National HIV Behavioral Surveillance</a:t>
            </a:r>
            <a:br>
              <a:rPr lang="en-US" sz="3200" dirty="0" smtClean="0"/>
            </a:br>
            <a:r>
              <a:rPr lang="en-US" sz="3200" dirty="0" smtClean="0"/>
              <a:t>2004-2011, San Francisco</a:t>
            </a:r>
            <a:endParaRPr lang="en-US" sz="3200" dirty="0"/>
          </a:p>
        </p:txBody>
      </p:sp>
      <p:graphicFrame>
        <p:nvGraphicFramePr>
          <p:cNvPr id="6" name="Table 5"/>
          <p:cNvGraphicFramePr>
            <a:graphicFrameLocks noGrp="1"/>
          </p:cNvGraphicFramePr>
          <p:nvPr>
            <p:extLst>
              <p:ext uri="{D42A27DB-BD31-4B8C-83A1-F6EECF244321}">
                <p14:modId xmlns:p14="http://schemas.microsoft.com/office/powerpoint/2010/main" val="2424216580"/>
              </p:ext>
            </p:extLst>
          </p:nvPr>
        </p:nvGraphicFramePr>
        <p:xfrm>
          <a:off x="793363" y="1676400"/>
          <a:ext cx="7368670" cy="3040167"/>
        </p:xfrm>
        <a:graphic>
          <a:graphicData uri="http://schemas.openxmlformats.org/drawingml/2006/table">
            <a:tbl>
              <a:tblPr/>
              <a:tblGrid>
                <a:gridCol w="2802232"/>
                <a:gridCol w="1162988"/>
                <a:gridCol w="1094577"/>
                <a:gridCol w="1306333"/>
                <a:gridCol w="1002540"/>
              </a:tblGrid>
              <a:tr h="76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solidFill>
                          <a:schemeClr val="bg1"/>
                        </a:solidFill>
                        <a:latin typeface="+mn-lt"/>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gridSpan="4">
                  <a:txBody>
                    <a:bodyPr/>
                    <a:lstStyle/>
                    <a:p>
                      <a:pPr marL="0" marR="0" algn="ctr">
                        <a:lnSpc>
                          <a:spcPct val="100000"/>
                        </a:lnSpc>
                        <a:spcBef>
                          <a:spcPts val="0"/>
                        </a:spcBef>
                        <a:spcAft>
                          <a:spcPts val="0"/>
                        </a:spcAft>
                      </a:pPr>
                      <a:r>
                        <a:rPr lang="en-US" sz="1600" b="1" dirty="0" smtClean="0">
                          <a:solidFill>
                            <a:schemeClr val="bg1"/>
                          </a:solidFill>
                          <a:latin typeface="+mn-lt"/>
                          <a:ea typeface="Calibri"/>
                          <a:cs typeface="Times New Roman" pitchFamily="18" charset="0"/>
                        </a:rPr>
                        <a:t>HIV-</a:t>
                      </a:r>
                      <a:r>
                        <a:rPr lang="en-US" sz="1600" b="1" baseline="0" dirty="0" smtClean="0">
                          <a:solidFill>
                            <a:schemeClr val="bg1"/>
                          </a:solidFill>
                          <a:latin typeface="+mn-lt"/>
                          <a:ea typeface="Calibri"/>
                          <a:cs typeface="Times New Roman" pitchFamily="18" charset="0"/>
                        </a:rPr>
                        <a:t> and Risk-Related Variables in 3 Waves Among MSM</a:t>
                      </a:r>
                      <a:endParaRPr lang="en-US" sz="1600" dirty="0">
                        <a:solidFill>
                          <a:schemeClr val="bg1"/>
                        </a:solidFill>
                        <a:latin typeface="+mn-lt"/>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0662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latin typeface="+mn-lt"/>
                          <a:ea typeface="Calibri"/>
                          <a:cs typeface="Times New Roman" pitchFamily="18" charset="0"/>
                        </a:rPr>
                        <a:t>Variable</a:t>
                      </a:r>
                      <a:endParaRPr lang="en-US" sz="1600" dirty="0">
                        <a:solidFill>
                          <a:schemeClr val="bg1"/>
                        </a:solidFill>
                        <a:latin typeface="+mn-lt"/>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algn="ctr">
                        <a:lnSpc>
                          <a:spcPct val="100000"/>
                        </a:lnSpc>
                        <a:spcBef>
                          <a:spcPts val="0"/>
                        </a:spcBef>
                        <a:spcAft>
                          <a:spcPts val="0"/>
                        </a:spcAft>
                      </a:pPr>
                      <a:r>
                        <a:rPr lang="en-US" sz="1400" b="1" dirty="0" smtClean="0">
                          <a:solidFill>
                            <a:schemeClr val="bg1"/>
                          </a:solidFill>
                          <a:latin typeface="+mj-lt"/>
                          <a:ea typeface="Calibri"/>
                          <a:cs typeface="Times New Roman" pitchFamily="18" charset="0"/>
                        </a:rPr>
                        <a:t>MSM</a:t>
                      </a:r>
                      <a:br>
                        <a:rPr lang="en-US" sz="1400" b="1" dirty="0" smtClean="0">
                          <a:solidFill>
                            <a:schemeClr val="bg1"/>
                          </a:solidFill>
                          <a:latin typeface="+mj-lt"/>
                          <a:ea typeface="Calibri"/>
                          <a:cs typeface="Times New Roman" pitchFamily="18" charset="0"/>
                        </a:rPr>
                      </a:br>
                      <a:r>
                        <a:rPr lang="en-US" sz="1400" b="1" dirty="0" smtClean="0">
                          <a:solidFill>
                            <a:schemeClr val="bg1"/>
                          </a:solidFill>
                          <a:latin typeface="+mj-lt"/>
                          <a:ea typeface="Calibri"/>
                          <a:cs typeface="Times New Roman" pitchFamily="18" charset="0"/>
                        </a:rPr>
                        <a:t>2004</a:t>
                      </a:r>
                      <a:endParaRPr lang="en-US" sz="1400" dirty="0">
                        <a:solidFill>
                          <a:schemeClr val="bg1"/>
                        </a:solidFill>
                        <a:latin typeface="+mj-lt"/>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algn="ctr">
                        <a:lnSpc>
                          <a:spcPct val="100000"/>
                        </a:lnSpc>
                        <a:spcBef>
                          <a:spcPts val="0"/>
                        </a:spcBef>
                        <a:spcAft>
                          <a:spcPts val="0"/>
                        </a:spcAft>
                      </a:pPr>
                      <a:r>
                        <a:rPr lang="en-US" sz="1600" b="1" dirty="0" smtClean="0">
                          <a:solidFill>
                            <a:schemeClr val="bg1"/>
                          </a:solidFill>
                          <a:latin typeface="+mn-lt"/>
                          <a:ea typeface="Calibri"/>
                          <a:cs typeface="Times New Roman" pitchFamily="18" charset="0"/>
                        </a:rPr>
                        <a:t>MSM</a:t>
                      </a:r>
                    </a:p>
                    <a:p>
                      <a:pPr marL="0" marR="0" algn="ctr">
                        <a:lnSpc>
                          <a:spcPct val="100000"/>
                        </a:lnSpc>
                        <a:spcBef>
                          <a:spcPts val="0"/>
                        </a:spcBef>
                        <a:spcAft>
                          <a:spcPts val="0"/>
                        </a:spcAft>
                      </a:pPr>
                      <a:r>
                        <a:rPr lang="en-US" sz="1600" b="1" dirty="0" smtClean="0">
                          <a:solidFill>
                            <a:schemeClr val="bg1"/>
                          </a:solidFill>
                          <a:latin typeface="+mn-lt"/>
                          <a:ea typeface="Calibri"/>
                          <a:cs typeface="Times New Roman" pitchFamily="18" charset="0"/>
                        </a:rPr>
                        <a:t>2008</a:t>
                      </a:r>
                      <a:endParaRPr lang="en-US" sz="1600" dirty="0">
                        <a:solidFill>
                          <a:schemeClr val="bg1"/>
                        </a:solidFill>
                        <a:latin typeface="+mn-lt"/>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algn="ctr">
                        <a:lnSpc>
                          <a:spcPct val="100000"/>
                        </a:lnSpc>
                        <a:spcBef>
                          <a:spcPts val="0"/>
                        </a:spcBef>
                        <a:spcAft>
                          <a:spcPts val="0"/>
                        </a:spcAft>
                      </a:pPr>
                      <a:r>
                        <a:rPr lang="en-US" sz="1600" b="1" dirty="0" smtClean="0">
                          <a:solidFill>
                            <a:schemeClr val="bg1"/>
                          </a:solidFill>
                          <a:latin typeface="+mn-lt"/>
                          <a:ea typeface="Calibri"/>
                          <a:cs typeface="Times New Roman" pitchFamily="18" charset="0"/>
                        </a:rPr>
                        <a:t>MSM</a:t>
                      </a:r>
                    </a:p>
                    <a:p>
                      <a:pPr marL="0" marR="0" algn="ctr">
                        <a:lnSpc>
                          <a:spcPct val="100000"/>
                        </a:lnSpc>
                        <a:spcBef>
                          <a:spcPts val="0"/>
                        </a:spcBef>
                        <a:spcAft>
                          <a:spcPts val="0"/>
                        </a:spcAft>
                      </a:pPr>
                      <a:r>
                        <a:rPr lang="en-US" sz="1600" b="1" dirty="0" smtClean="0">
                          <a:solidFill>
                            <a:schemeClr val="bg1"/>
                          </a:solidFill>
                          <a:latin typeface="+mn-lt"/>
                          <a:ea typeface="Calibri"/>
                          <a:cs typeface="Times New Roman" pitchFamily="18" charset="0"/>
                        </a:rPr>
                        <a:t>2011</a:t>
                      </a:r>
                      <a:endParaRPr lang="en-US" sz="1600" dirty="0">
                        <a:solidFill>
                          <a:schemeClr val="bg1"/>
                        </a:solidFill>
                        <a:latin typeface="+mn-lt"/>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algn="ctr">
                        <a:lnSpc>
                          <a:spcPct val="100000"/>
                        </a:lnSpc>
                        <a:spcBef>
                          <a:spcPts val="0"/>
                        </a:spcBef>
                        <a:spcAft>
                          <a:spcPts val="0"/>
                        </a:spcAft>
                      </a:pPr>
                      <a:r>
                        <a:rPr lang="en-US" sz="1600" b="1" dirty="0" smtClean="0">
                          <a:solidFill>
                            <a:schemeClr val="bg1"/>
                          </a:solidFill>
                          <a:latin typeface="+mn-lt"/>
                          <a:ea typeface="Calibri"/>
                          <a:cs typeface="Times New Roman" pitchFamily="18" charset="0"/>
                        </a:rPr>
                        <a:t>X</a:t>
                      </a:r>
                      <a:r>
                        <a:rPr lang="en-US" sz="1600" b="1" baseline="30000" dirty="0" smtClean="0">
                          <a:solidFill>
                            <a:schemeClr val="bg1"/>
                          </a:solidFill>
                          <a:latin typeface="+mn-lt"/>
                          <a:ea typeface="Calibri"/>
                          <a:cs typeface="Times New Roman" pitchFamily="18" charset="0"/>
                        </a:rPr>
                        <a:t>2 </a:t>
                      </a:r>
                      <a:r>
                        <a:rPr lang="en-US" sz="1600" b="1" dirty="0" smtClean="0">
                          <a:solidFill>
                            <a:schemeClr val="bg1"/>
                          </a:solidFill>
                          <a:latin typeface="+mn-lt"/>
                          <a:ea typeface="Calibri"/>
                          <a:cs typeface="Times New Roman" pitchFamily="18" charset="0"/>
                        </a:rPr>
                        <a:t>Test for Trend</a:t>
                      </a:r>
                      <a:endParaRPr lang="en-US" sz="1600" dirty="0">
                        <a:solidFill>
                          <a:schemeClr val="bg1"/>
                        </a:solidFill>
                        <a:latin typeface="+mn-lt"/>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r>
              <a:tr h="582397">
                <a:tc>
                  <a:txBody>
                    <a:bodyPr/>
                    <a:lstStyle/>
                    <a:p>
                      <a:pPr marL="0" marR="0">
                        <a:lnSpc>
                          <a:spcPct val="200000"/>
                        </a:lnSpc>
                        <a:spcBef>
                          <a:spcPts val="0"/>
                        </a:spcBef>
                        <a:spcAft>
                          <a:spcPts val="0"/>
                        </a:spcAft>
                      </a:pPr>
                      <a:r>
                        <a:rPr lang="en-US" sz="1600" b="1" dirty="0" smtClean="0">
                          <a:solidFill>
                            <a:srgbClr val="6D6D6D"/>
                          </a:solidFill>
                          <a:latin typeface="+mn-lt"/>
                          <a:ea typeface="Calibri"/>
                          <a:cs typeface="Times New Roman" pitchFamily="18" charset="0"/>
                        </a:rPr>
                        <a:t>HIV test in last 6 months</a:t>
                      </a:r>
                      <a:endParaRPr lang="en-US" sz="1600" b="1" dirty="0">
                        <a:solidFill>
                          <a:srgbClr val="6D6D6D"/>
                        </a:solidFill>
                        <a:latin typeface="+mn-lt"/>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dirty="0" smtClean="0">
                          <a:solidFill>
                            <a:srgbClr val="6D6D6D"/>
                          </a:solidFill>
                          <a:latin typeface="+mn-lt"/>
                          <a:ea typeface="Calibri"/>
                          <a:cs typeface="Times New Roman" pitchFamily="18" charset="0"/>
                        </a:rPr>
                        <a:t>44%</a:t>
                      </a:r>
                      <a:endParaRPr lang="en-US" sz="1600" dirty="0">
                        <a:solidFill>
                          <a:srgbClr val="6D6D6D"/>
                        </a:solidFill>
                        <a:latin typeface="+mn-lt"/>
                        <a:ea typeface="Calibri"/>
                        <a:cs typeface="Times New Roman"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dirty="0" smtClean="0">
                          <a:solidFill>
                            <a:srgbClr val="6D6D6D"/>
                          </a:solidFill>
                          <a:latin typeface="+mn-lt"/>
                          <a:ea typeface="Calibri"/>
                          <a:cs typeface="Times New Roman" pitchFamily="18" charset="0"/>
                        </a:rPr>
                        <a:t>55% </a:t>
                      </a:r>
                      <a:endParaRPr lang="en-US" sz="1600" dirty="0">
                        <a:solidFill>
                          <a:srgbClr val="6D6D6D"/>
                        </a:solidFill>
                        <a:latin typeface="+mn-lt"/>
                        <a:ea typeface="Calibri"/>
                        <a:cs typeface="Times New Roman"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dirty="0" smtClean="0">
                          <a:solidFill>
                            <a:srgbClr val="6D6D6D"/>
                          </a:solidFill>
                          <a:latin typeface="+mn-lt"/>
                          <a:ea typeface="Calibri"/>
                          <a:cs typeface="Times New Roman" pitchFamily="18" charset="0"/>
                        </a:rPr>
                        <a:t>58%</a:t>
                      </a:r>
                      <a:endParaRPr lang="en-US" sz="1600" dirty="0">
                        <a:solidFill>
                          <a:srgbClr val="6D6D6D"/>
                        </a:solidFill>
                        <a:latin typeface="+mn-lt"/>
                        <a:ea typeface="Calibri"/>
                        <a:cs typeface="Times New Roman"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dirty="0" smtClean="0">
                          <a:solidFill>
                            <a:srgbClr val="6D6D6D"/>
                          </a:solidFill>
                          <a:latin typeface="+mn-lt"/>
                          <a:ea typeface="Calibri"/>
                          <a:cs typeface="Times New Roman" pitchFamily="18" charset="0"/>
                        </a:rPr>
                        <a:t>&lt;0.001 </a:t>
                      </a:r>
                      <a:endParaRPr lang="en-US" sz="1600" dirty="0">
                        <a:solidFill>
                          <a:srgbClr val="6D6D6D"/>
                        </a:solidFill>
                        <a:latin typeface="+mn-lt"/>
                        <a:ea typeface="Calibri"/>
                        <a:cs typeface="Times New Roman"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629486">
                <a:tc>
                  <a:txBody>
                    <a:bodyPr/>
                    <a:lstStyle/>
                    <a:p>
                      <a:pPr marL="0" marR="0">
                        <a:lnSpc>
                          <a:spcPct val="200000"/>
                        </a:lnSpc>
                        <a:spcBef>
                          <a:spcPts val="0"/>
                        </a:spcBef>
                        <a:spcAft>
                          <a:spcPts val="0"/>
                        </a:spcAft>
                      </a:pPr>
                      <a:r>
                        <a:rPr lang="en-US" sz="1600" b="1" dirty="0" smtClean="0">
                          <a:solidFill>
                            <a:srgbClr val="6D6D6D"/>
                          </a:solidFill>
                          <a:latin typeface="+mn-lt"/>
                          <a:ea typeface="Calibri"/>
                          <a:cs typeface="Times New Roman" pitchFamily="18" charset="0"/>
                        </a:rPr>
                        <a:t>Unrecognized</a:t>
                      </a:r>
                      <a:r>
                        <a:rPr lang="en-US" sz="1600" b="1" baseline="0" dirty="0" smtClean="0">
                          <a:solidFill>
                            <a:srgbClr val="6D6D6D"/>
                          </a:solidFill>
                          <a:latin typeface="+mn-lt"/>
                          <a:ea typeface="Calibri"/>
                          <a:cs typeface="Times New Roman" pitchFamily="18" charset="0"/>
                        </a:rPr>
                        <a:t> HIV</a:t>
                      </a:r>
                      <a:endParaRPr lang="en-US" sz="1600" b="1" dirty="0">
                        <a:solidFill>
                          <a:srgbClr val="6D6D6D"/>
                        </a:solidFill>
                        <a:latin typeface="+mn-lt"/>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dirty="0" smtClean="0">
                          <a:solidFill>
                            <a:srgbClr val="6D6D6D"/>
                          </a:solidFill>
                          <a:latin typeface="+mn-lt"/>
                          <a:ea typeface="Calibri"/>
                          <a:cs typeface="Times New Roman" pitchFamily="18" charset="0"/>
                        </a:rPr>
                        <a:t>22%</a:t>
                      </a:r>
                      <a:endParaRPr lang="en-US" sz="1600" dirty="0">
                        <a:solidFill>
                          <a:srgbClr val="6D6D6D"/>
                        </a:solidFill>
                        <a:latin typeface="+mn-lt"/>
                        <a:ea typeface="Calibri"/>
                        <a:cs typeface="Times New Roman"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dirty="0" smtClean="0">
                          <a:solidFill>
                            <a:srgbClr val="6D6D6D"/>
                          </a:solidFill>
                          <a:latin typeface="+mn-lt"/>
                          <a:ea typeface="Calibri"/>
                          <a:cs typeface="Times New Roman" pitchFamily="18" charset="0"/>
                        </a:rPr>
                        <a:t>18%</a:t>
                      </a:r>
                      <a:endParaRPr lang="en-US" sz="1600" dirty="0">
                        <a:solidFill>
                          <a:srgbClr val="6D6D6D"/>
                        </a:solidFill>
                        <a:latin typeface="+mn-lt"/>
                        <a:ea typeface="Calibri"/>
                        <a:cs typeface="Times New Roman"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dirty="0" smtClean="0">
                          <a:solidFill>
                            <a:srgbClr val="6D6D6D"/>
                          </a:solidFill>
                          <a:latin typeface="+mn-lt"/>
                          <a:ea typeface="Calibri"/>
                          <a:cs typeface="Times New Roman" pitchFamily="18" charset="0"/>
                        </a:rPr>
                        <a:t>7.5%</a:t>
                      </a:r>
                      <a:endParaRPr lang="en-US" sz="1600" dirty="0">
                        <a:solidFill>
                          <a:srgbClr val="6D6D6D"/>
                        </a:solidFill>
                        <a:latin typeface="+mn-lt"/>
                        <a:ea typeface="Calibri"/>
                        <a:cs typeface="Times New Roman"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dirty="0" smtClean="0">
                          <a:solidFill>
                            <a:srgbClr val="6D6D6D"/>
                          </a:solidFill>
                          <a:latin typeface="+mn-lt"/>
                          <a:ea typeface="Calibri"/>
                          <a:cs typeface="Times New Roman" pitchFamily="18" charset="0"/>
                        </a:rPr>
                        <a:t>0.025</a:t>
                      </a:r>
                      <a:endParaRPr lang="en-US" sz="1600" dirty="0">
                        <a:solidFill>
                          <a:srgbClr val="6D6D6D"/>
                        </a:solidFill>
                        <a:latin typeface="+mn-lt"/>
                        <a:ea typeface="Calibri"/>
                        <a:cs typeface="Times New Roman"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TextBox 6"/>
          <p:cNvSpPr txBox="1"/>
          <p:nvPr/>
        </p:nvSpPr>
        <p:spPr>
          <a:xfrm>
            <a:off x="1119115" y="5181600"/>
            <a:ext cx="6717167" cy="923330"/>
          </a:xfrm>
          <a:prstGeom prst="rect">
            <a:avLst/>
          </a:prstGeom>
          <a:noFill/>
        </p:spPr>
        <p:txBody>
          <a:bodyPr wrap="square" rtlCol="0">
            <a:spAutoFit/>
          </a:bodyPr>
          <a:lstStyle/>
          <a:p>
            <a:pPr algn="ctr"/>
            <a:r>
              <a:rPr lang="en-US" b="1" dirty="0" smtClean="0">
                <a:solidFill>
                  <a:srgbClr val="6D6D6D"/>
                </a:solidFill>
              </a:rPr>
              <a:t>Overall SF: 93% PLWH aware of </a:t>
            </a:r>
            <a:r>
              <a:rPr lang="en-US" b="1" dirty="0" err="1" smtClean="0">
                <a:solidFill>
                  <a:srgbClr val="6D6D6D"/>
                </a:solidFill>
              </a:rPr>
              <a:t>serostatus</a:t>
            </a:r>
            <a:endParaRPr lang="en-US" b="1" dirty="0" smtClean="0">
              <a:solidFill>
                <a:srgbClr val="6D6D6D"/>
              </a:solidFill>
            </a:endParaRPr>
          </a:p>
          <a:p>
            <a:pPr algn="ctr"/>
            <a:endParaRPr lang="en-US" b="1" dirty="0"/>
          </a:p>
          <a:p>
            <a:pPr algn="ctr"/>
            <a:r>
              <a:rPr lang="en-US" b="1" dirty="0" smtClean="0">
                <a:solidFill>
                  <a:srgbClr val="6D6D6D"/>
                </a:solidFill>
              </a:rPr>
              <a:t>NHAS Target: 90% PLWH aware of </a:t>
            </a:r>
            <a:r>
              <a:rPr lang="en-US" b="1" dirty="0" err="1" smtClean="0">
                <a:solidFill>
                  <a:srgbClr val="6D6D6D"/>
                </a:solidFill>
              </a:rPr>
              <a:t>serostatus</a:t>
            </a:r>
            <a:r>
              <a:rPr lang="en-US" b="1" dirty="0" smtClean="0">
                <a:solidFill>
                  <a:srgbClr val="6D6D6D"/>
                </a:solidFill>
              </a:rPr>
              <a:t> </a:t>
            </a:r>
            <a:endParaRPr lang="en-US" b="1" dirty="0">
              <a:solidFill>
                <a:srgbClr val="6D6D6D"/>
              </a:solidFill>
            </a:endParaRPr>
          </a:p>
        </p:txBody>
      </p:sp>
    </p:spTree>
    <p:custDataLst>
      <p:tags r:id="rId1"/>
    </p:custDataLst>
    <p:extLst>
      <p:ext uri="{BB962C8B-B14F-4D97-AF65-F5344CB8AC3E}">
        <p14:creationId xmlns:p14="http://schemas.microsoft.com/office/powerpoint/2010/main" val="41138098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560" y="152400"/>
            <a:ext cx="8534400" cy="1280160"/>
          </a:xfrm>
        </p:spPr>
        <p:txBody>
          <a:bodyPr>
            <a:noAutofit/>
          </a:bodyPr>
          <a:lstStyle/>
          <a:p>
            <a:pPr algn="ctr"/>
            <a:r>
              <a:rPr lang="en-US" sz="2400" spc="200" dirty="0"/>
              <a:t>Trends in median CD4 count at time of diagnosis </a:t>
            </a:r>
            <a:r>
              <a:rPr lang="en-US" sz="2400" spc="200" dirty="0" smtClean="0"/>
              <a:t>among </a:t>
            </a:r>
            <a:r>
              <a:rPr lang="en-US" sz="2400" spc="200" dirty="0"/>
              <a:t>persons newly diagnosed with </a:t>
            </a:r>
            <a:r>
              <a:rPr lang="en-US" sz="2400" spc="200" dirty="0" smtClean="0"/>
              <a:t>HIV       </a:t>
            </a:r>
            <a:r>
              <a:rPr lang="en-US" sz="2400" dirty="0" smtClean="0"/>
              <a:t>2007-2011, San Francisco</a:t>
            </a:r>
            <a:endParaRPr lang="en-US"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97864745"/>
              </p:ext>
            </p:extLst>
          </p:nvPr>
        </p:nvGraphicFramePr>
        <p:xfrm>
          <a:off x="332096" y="1457674"/>
          <a:ext cx="8458200" cy="5122822"/>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304800" y="1430378"/>
            <a:ext cx="8458200" cy="369332"/>
          </a:xfrm>
          <a:prstGeom prst="rect">
            <a:avLst/>
          </a:prstGeom>
          <a:noFill/>
        </p:spPr>
        <p:txBody>
          <a:bodyPr wrap="square" rtlCol="0">
            <a:spAutoFit/>
          </a:bodyPr>
          <a:lstStyle/>
          <a:p>
            <a:pPr algn="ctr"/>
            <a:r>
              <a:rPr lang="en-US" dirty="0" smtClean="0">
                <a:latin typeface="GillSans" pitchFamily="34" charset="0"/>
              </a:rPr>
              <a:t>Diagnosing earlier in the course of HIV disease</a:t>
            </a:r>
            <a:endParaRPr lang="en-US" dirty="0">
              <a:latin typeface="GillSans" pitchFamily="34" charset="0"/>
            </a:endParaRPr>
          </a:p>
        </p:txBody>
      </p:sp>
    </p:spTree>
    <p:custDataLst>
      <p:tags r:id="rId1"/>
    </p:custDataLst>
    <p:extLst>
      <p:ext uri="{BB962C8B-B14F-4D97-AF65-F5344CB8AC3E}">
        <p14:creationId xmlns:p14="http://schemas.microsoft.com/office/powerpoint/2010/main" val="42094404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0"/>
            <a:ext cx="8534400" cy="5105400"/>
          </a:xfrm>
        </p:spPr>
        <p:txBody>
          <a:bodyPr>
            <a:noAutofit/>
          </a:bodyPr>
          <a:lstStyle/>
          <a:p>
            <a:pPr algn="ctr"/>
            <a:r>
              <a:rPr lang="en-US" sz="3600" b="1" dirty="0" smtClean="0"/>
              <a:t/>
            </a:r>
            <a:br>
              <a:rPr lang="en-US" sz="3600" b="1" dirty="0" smtClean="0"/>
            </a:br>
            <a:r>
              <a:rPr lang="en-US" sz="3500" b="1" dirty="0" smtClean="0"/>
              <a:t>Getting from </a:t>
            </a:r>
            <a:br>
              <a:rPr lang="en-US" sz="3500" b="1" dirty="0" smtClean="0"/>
            </a:br>
            <a:r>
              <a:rPr lang="en-US" sz="3500" b="1" dirty="0" smtClean="0"/>
              <a:t>diagnosis to care</a:t>
            </a:r>
            <a:br>
              <a:rPr lang="en-US" sz="3500" b="1" dirty="0" smtClean="0"/>
            </a:br>
            <a:r>
              <a:rPr lang="en-US" sz="3500" b="1" dirty="0" smtClean="0"/>
              <a:t>Step 2</a:t>
            </a:r>
            <a:r>
              <a:rPr lang="en-US" sz="3600" b="1" dirty="0" smtClean="0"/>
              <a:t/>
            </a:r>
            <a:br>
              <a:rPr lang="en-US" sz="3600" b="1"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t>
            </a:r>
            <a:br>
              <a:rPr lang="en-US" sz="2400" dirty="0" smtClean="0"/>
            </a:br>
            <a:r>
              <a:rPr lang="en-US" sz="2400" dirty="0" smtClean="0"/>
              <a:t/>
            </a:r>
            <a:br>
              <a:rPr lang="en-US" sz="24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endParaRPr lang="en-US" sz="3600" dirty="0"/>
          </a:p>
        </p:txBody>
      </p:sp>
    </p:spTree>
    <p:custDataLst>
      <p:tags r:id="rId1"/>
    </p:custDataLst>
    <p:extLst>
      <p:ext uri="{BB962C8B-B14F-4D97-AF65-F5344CB8AC3E}">
        <p14:creationId xmlns:p14="http://schemas.microsoft.com/office/powerpoint/2010/main" val="17433564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Agenda</a:t>
            </a:r>
            <a:endParaRPr lang="en-US" dirty="0"/>
          </a:p>
        </p:txBody>
      </p:sp>
      <p:sp>
        <p:nvSpPr>
          <p:cNvPr id="3" name="Content Placeholder 2"/>
          <p:cNvSpPr>
            <a:spLocks noGrp="1"/>
          </p:cNvSpPr>
          <p:nvPr>
            <p:ph idx="1"/>
          </p:nvPr>
        </p:nvSpPr>
        <p:spPr>
          <a:xfrm>
            <a:off x="914400" y="1600200"/>
            <a:ext cx="7772400" cy="4953000"/>
          </a:xfrm>
        </p:spPr>
        <p:txBody>
          <a:bodyPr>
            <a:normAutofit/>
          </a:bodyPr>
          <a:lstStyle/>
          <a:p>
            <a:r>
              <a:rPr lang="en-US" dirty="0" smtClean="0"/>
              <a:t>Overview of HIP and the National HIV/AIDS Strategy (NHAS)</a:t>
            </a:r>
          </a:p>
          <a:p>
            <a:endParaRPr lang="en-US" sz="1800" dirty="0" smtClean="0"/>
          </a:p>
          <a:p>
            <a:r>
              <a:rPr lang="en-US" dirty="0" smtClean="0"/>
              <a:t>Review of the Local Epidemic</a:t>
            </a:r>
          </a:p>
          <a:p>
            <a:endParaRPr lang="en-US" sz="1800" dirty="0" smtClean="0"/>
          </a:p>
          <a:p>
            <a:r>
              <a:rPr lang="en-US" dirty="0" smtClean="0"/>
              <a:t>Overview of the San Francisco Jurisdictional Plan</a:t>
            </a:r>
          </a:p>
          <a:p>
            <a:endParaRPr lang="en-US" sz="1800" dirty="0" smtClean="0"/>
          </a:p>
          <a:p>
            <a:r>
              <a:rPr lang="en-US" dirty="0" smtClean="0"/>
              <a:t>HIP Activity</a:t>
            </a:r>
            <a:endParaRPr lang="en-US" dirty="0"/>
          </a:p>
        </p:txBody>
      </p:sp>
    </p:spTree>
    <p:custDataLst>
      <p:tags r:id="rId1"/>
    </p:custDataLst>
    <p:extLst>
      <p:ext uri="{BB962C8B-B14F-4D97-AF65-F5344CB8AC3E}">
        <p14:creationId xmlns:p14="http://schemas.microsoft.com/office/powerpoint/2010/main" val="33964963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smtClean="0"/>
              <a:t>Programs</a:t>
            </a:r>
            <a:endParaRPr lang="en-US" sz="3500" dirty="0"/>
          </a:p>
        </p:txBody>
      </p:sp>
      <p:sp>
        <p:nvSpPr>
          <p:cNvPr id="3" name="Content Placeholder 2"/>
          <p:cNvSpPr>
            <a:spLocks noGrp="1"/>
          </p:cNvSpPr>
          <p:nvPr>
            <p:ph idx="1"/>
          </p:nvPr>
        </p:nvSpPr>
        <p:spPr>
          <a:xfrm>
            <a:off x="457200" y="1600200"/>
            <a:ext cx="8305800" cy="4525963"/>
          </a:xfrm>
        </p:spPr>
        <p:txBody>
          <a:bodyPr>
            <a:normAutofit/>
          </a:bodyPr>
          <a:lstStyle/>
          <a:p>
            <a:pPr marL="0" indent="0">
              <a:buNone/>
            </a:pPr>
            <a:r>
              <a:rPr lang="en-US" sz="2400" b="1" spc="70" dirty="0" smtClean="0">
                <a:solidFill>
                  <a:srgbClr val="D9591E"/>
                </a:solidFill>
              </a:rPr>
              <a:t>PHAST:</a:t>
            </a:r>
            <a:r>
              <a:rPr lang="en-US" sz="2400" spc="70" dirty="0" smtClean="0">
                <a:solidFill>
                  <a:srgbClr val="D9591E"/>
                </a:solidFill>
              </a:rPr>
              <a:t> </a:t>
            </a:r>
            <a:r>
              <a:rPr lang="en-US" sz="2400" b="1" spc="70" dirty="0" smtClean="0">
                <a:solidFill>
                  <a:srgbClr val="D9591E"/>
                </a:solidFill>
              </a:rPr>
              <a:t>P</a:t>
            </a:r>
            <a:r>
              <a:rPr lang="en-US" sz="2400" spc="70" dirty="0" smtClean="0"/>
              <a:t>ositive </a:t>
            </a:r>
            <a:r>
              <a:rPr lang="en-US" sz="2400" b="1" spc="70" dirty="0" smtClean="0">
                <a:solidFill>
                  <a:srgbClr val="D9591E"/>
                </a:solidFill>
              </a:rPr>
              <a:t>H</a:t>
            </a:r>
            <a:r>
              <a:rPr lang="en-US" sz="2400" spc="70" dirty="0" smtClean="0"/>
              <a:t>ealth </a:t>
            </a:r>
            <a:r>
              <a:rPr lang="en-US" sz="2400" b="1" spc="70" dirty="0" smtClean="0">
                <a:solidFill>
                  <a:srgbClr val="D9591E"/>
                </a:solidFill>
              </a:rPr>
              <a:t>A</a:t>
            </a:r>
            <a:r>
              <a:rPr lang="en-US" sz="2400" spc="70" dirty="0" smtClean="0"/>
              <a:t>ccess to </a:t>
            </a:r>
            <a:r>
              <a:rPr lang="en-US" sz="2400" b="1" spc="70" dirty="0" smtClean="0">
                <a:solidFill>
                  <a:srgbClr val="D9591E"/>
                </a:solidFill>
              </a:rPr>
              <a:t>S</a:t>
            </a:r>
            <a:r>
              <a:rPr lang="en-US" sz="2400" spc="70" dirty="0" smtClean="0"/>
              <a:t>ervices and </a:t>
            </a:r>
            <a:r>
              <a:rPr lang="en-US" sz="2400" b="1" spc="70" dirty="0" smtClean="0">
                <a:solidFill>
                  <a:srgbClr val="D9591E"/>
                </a:solidFill>
              </a:rPr>
              <a:t>T</a:t>
            </a:r>
            <a:r>
              <a:rPr lang="en-US" sz="2400" spc="70" dirty="0" smtClean="0"/>
              <a:t>reatment</a:t>
            </a:r>
          </a:p>
          <a:p>
            <a:r>
              <a:rPr lang="en-US" sz="2400" spc="70" dirty="0" smtClean="0"/>
              <a:t>Launched 2002</a:t>
            </a:r>
          </a:p>
          <a:p>
            <a:r>
              <a:rPr lang="en-US" sz="2400" spc="70" dirty="0" smtClean="0"/>
              <a:t>Increase HIV testing and linkage to care at SFGH</a:t>
            </a:r>
          </a:p>
          <a:p>
            <a:r>
              <a:rPr lang="en-US" sz="2400" spc="70" dirty="0" smtClean="0"/>
              <a:t>Interdisciplinary team</a:t>
            </a:r>
          </a:p>
          <a:p>
            <a:endParaRPr lang="en-US" sz="2400" spc="70" dirty="0"/>
          </a:p>
          <a:p>
            <a:pPr marL="0" indent="0">
              <a:buNone/>
            </a:pPr>
            <a:r>
              <a:rPr lang="en-US" sz="2400" b="1" spc="70" dirty="0" smtClean="0">
                <a:solidFill>
                  <a:srgbClr val="D9591E"/>
                </a:solidFill>
              </a:rPr>
              <a:t>LINCS</a:t>
            </a:r>
            <a:r>
              <a:rPr lang="en-US" sz="2400" spc="70" dirty="0" smtClean="0">
                <a:solidFill>
                  <a:srgbClr val="D9591E"/>
                </a:solidFill>
              </a:rPr>
              <a:t>: </a:t>
            </a:r>
            <a:r>
              <a:rPr lang="en-US" sz="2400" b="1" spc="70" dirty="0" smtClean="0">
                <a:solidFill>
                  <a:srgbClr val="D9591E"/>
                </a:solidFill>
              </a:rPr>
              <a:t>L</a:t>
            </a:r>
            <a:r>
              <a:rPr lang="en-US" sz="2400" spc="70" dirty="0" smtClean="0"/>
              <a:t>inkage, </a:t>
            </a:r>
            <a:r>
              <a:rPr lang="en-US" sz="2400" b="1" spc="70" dirty="0" smtClean="0">
                <a:solidFill>
                  <a:srgbClr val="D9591E"/>
                </a:solidFill>
              </a:rPr>
              <a:t>I</a:t>
            </a:r>
            <a:r>
              <a:rPr lang="en-US" sz="2400" spc="70" dirty="0" smtClean="0"/>
              <a:t>ntegration, </a:t>
            </a:r>
            <a:r>
              <a:rPr lang="en-US" sz="2400" b="1" spc="70" dirty="0" smtClean="0">
                <a:solidFill>
                  <a:srgbClr val="D9591E"/>
                </a:solidFill>
              </a:rPr>
              <a:t>N</a:t>
            </a:r>
            <a:r>
              <a:rPr lang="en-US" sz="2400" spc="70" dirty="0" smtClean="0"/>
              <a:t>avigation, and </a:t>
            </a:r>
            <a:r>
              <a:rPr lang="en-US" sz="2400" b="1" spc="70" dirty="0" smtClean="0">
                <a:solidFill>
                  <a:srgbClr val="D9591E"/>
                </a:solidFill>
              </a:rPr>
              <a:t>C</a:t>
            </a:r>
            <a:r>
              <a:rPr lang="en-US" sz="2400" spc="70" dirty="0" smtClean="0"/>
              <a:t>omprehensive </a:t>
            </a:r>
            <a:r>
              <a:rPr lang="en-US" sz="2400" b="1" spc="70" dirty="0" smtClean="0">
                <a:solidFill>
                  <a:srgbClr val="D9591E"/>
                </a:solidFill>
              </a:rPr>
              <a:t>S</a:t>
            </a:r>
            <a:r>
              <a:rPr lang="en-US" sz="2400" spc="70" dirty="0" smtClean="0"/>
              <a:t>ervices</a:t>
            </a:r>
          </a:p>
          <a:p>
            <a:r>
              <a:rPr lang="en-US" sz="2400" spc="70" dirty="0" smtClean="0"/>
              <a:t>Post-diagnosis partner services (city-wide), linkage, and  retention (SFDPH-wide)</a:t>
            </a:r>
            <a:endParaRPr lang="en-US" sz="2400" spc="70" dirty="0"/>
          </a:p>
        </p:txBody>
      </p:sp>
    </p:spTree>
    <p:custDataLst>
      <p:tags r:id="rId1"/>
    </p:custDataLst>
    <p:extLst>
      <p:ext uri="{BB962C8B-B14F-4D97-AF65-F5344CB8AC3E}">
        <p14:creationId xmlns:p14="http://schemas.microsoft.com/office/powerpoint/2010/main" val="32681145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05800" cy="1828800"/>
          </a:xfrm>
        </p:spPr>
        <p:txBody>
          <a:bodyPr>
            <a:noAutofit/>
          </a:bodyPr>
          <a:lstStyle/>
          <a:p>
            <a:r>
              <a:rPr lang="en-US" sz="3500" dirty="0" smtClean="0"/>
              <a:t>Care and prevention indicators among new HIV diagnoses, </a:t>
            </a:r>
            <a:br>
              <a:rPr lang="en-US" sz="3500" dirty="0" smtClean="0"/>
            </a:br>
            <a:r>
              <a:rPr lang="en-US" sz="3500" dirty="0" smtClean="0"/>
              <a:t>San Francisco </a:t>
            </a:r>
            <a:br>
              <a:rPr lang="en-US" sz="3500" dirty="0" smtClean="0"/>
            </a:br>
            <a:r>
              <a:rPr lang="en-US" sz="3500" dirty="0" smtClean="0"/>
              <a:t>(Linkage and retention in care)</a:t>
            </a:r>
            <a:endParaRPr lang="en-US" sz="3500" dirty="0"/>
          </a:p>
        </p:txBody>
      </p:sp>
      <p:graphicFrame>
        <p:nvGraphicFramePr>
          <p:cNvPr id="8" name="Table 7"/>
          <p:cNvGraphicFramePr>
            <a:graphicFrameLocks noGrp="1"/>
          </p:cNvGraphicFramePr>
          <p:nvPr>
            <p:extLst>
              <p:ext uri="{D42A27DB-BD31-4B8C-83A1-F6EECF244321}">
                <p14:modId xmlns:p14="http://schemas.microsoft.com/office/powerpoint/2010/main" val="1670765297"/>
              </p:ext>
            </p:extLst>
          </p:nvPr>
        </p:nvGraphicFramePr>
        <p:xfrm>
          <a:off x="447321" y="3044730"/>
          <a:ext cx="8135368" cy="1502653"/>
        </p:xfrm>
        <a:graphic>
          <a:graphicData uri="http://schemas.openxmlformats.org/drawingml/2006/table">
            <a:tbl>
              <a:tblPr>
                <a:tableStyleId>{8FD4443E-F989-4FC4-A0C8-D5A2AF1F390B}</a:tableStyleId>
              </a:tblPr>
              <a:tblGrid>
                <a:gridCol w="5554637"/>
                <a:gridCol w="794271"/>
                <a:gridCol w="38242"/>
                <a:gridCol w="832513"/>
                <a:gridCol w="40944"/>
                <a:gridCol w="874761"/>
              </a:tblGrid>
              <a:tr h="344221">
                <a:tc>
                  <a:txBody>
                    <a:bodyPr/>
                    <a:lstStyle/>
                    <a:p>
                      <a:pPr marL="91440" lvl="1" algn="l" fontAlgn="b"/>
                      <a:endParaRPr lang="en-US" sz="1600" b="1" i="0" u="none" strike="noStrike" dirty="0">
                        <a:solidFill>
                          <a:schemeClr val="tx1"/>
                        </a:solidFill>
                        <a:latin typeface="Arial" pitchFamily="34" charset="0"/>
                        <a:cs typeface="Arial" pitchFamily="34" charset="0"/>
                      </a:endParaRPr>
                    </a:p>
                  </a:txBody>
                  <a:tcPr marL="6421" marR="6421" marT="6421" marB="0" anchor="b">
                    <a:lnL w="12700" cap="flat" cmpd="sng" algn="ctr">
                      <a:solidFill>
                        <a:schemeClr val="accent5">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solidFill>
                      <a:schemeClr val="accent5">
                        <a:lumMod val="75000"/>
                      </a:schemeClr>
                    </a:solidFill>
                  </a:tcPr>
                </a:tc>
                <a:tc gridSpan="5">
                  <a:txBody>
                    <a:bodyPr/>
                    <a:lstStyle/>
                    <a:p>
                      <a:pPr algn="ctr" fontAlgn="b"/>
                      <a:r>
                        <a:rPr lang="en-US" sz="1600" b="1" u="none" strike="noStrike" dirty="0" smtClean="0">
                          <a:solidFill>
                            <a:schemeClr val="tx1"/>
                          </a:solidFill>
                          <a:latin typeface="Arial" pitchFamily="34" charset="0"/>
                          <a:cs typeface="Arial" pitchFamily="34" charset="0"/>
                        </a:rPr>
                        <a:t>Year of diagnosis</a:t>
                      </a:r>
                      <a:endParaRPr lang="en-US" sz="1600" b="1" i="0" u="none" strike="noStrike" dirty="0">
                        <a:solidFill>
                          <a:schemeClr val="tx1"/>
                        </a:solidFill>
                        <a:latin typeface="Arial" pitchFamily="34" charset="0"/>
                        <a:cs typeface="Arial" pitchFamily="34" charset="0"/>
                      </a:endParaRPr>
                    </a:p>
                  </a:txBody>
                  <a:tcPr marL="6421" marR="6421" marT="6421" marB="0" anchor="b">
                    <a:lnL w="12700" cap="flat" cmpd="sng" algn="ctr">
                      <a:solidFill>
                        <a:schemeClr val="tx1"/>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6144">
                <a:tc>
                  <a:txBody>
                    <a:bodyPr/>
                    <a:lstStyle/>
                    <a:p>
                      <a:pPr marL="91440" lvl="1" algn="l" fontAlgn="ctr"/>
                      <a:r>
                        <a:rPr lang="en-US" sz="1600" b="1" u="none" strike="noStrike" dirty="0">
                          <a:solidFill>
                            <a:schemeClr val="tx1"/>
                          </a:solidFill>
                          <a:latin typeface="Arial" pitchFamily="34" charset="0"/>
                          <a:cs typeface="Arial" pitchFamily="34" charset="0"/>
                        </a:rPr>
                        <a:t>Indicators</a:t>
                      </a:r>
                      <a:endParaRPr lang="en-US" sz="1600" b="1" i="0" u="none" strike="noStrike" dirty="0">
                        <a:solidFill>
                          <a:schemeClr val="tx1"/>
                        </a:solidFill>
                        <a:latin typeface="Arial" pitchFamily="34" charset="0"/>
                        <a:cs typeface="Arial" pitchFamily="34" charset="0"/>
                      </a:endParaRPr>
                    </a:p>
                  </a:txBody>
                  <a:tcPr marL="6421" marR="6421" marT="6421" marB="0" anchor="ctr">
                    <a:lnL w="12700" cap="flat" cmpd="sng" algn="ctr">
                      <a:solidFill>
                        <a:schemeClr val="accent5">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75000"/>
                      </a:schemeClr>
                    </a:solidFill>
                  </a:tcPr>
                </a:tc>
                <a:tc>
                  <a:txBody>
                    <a:bodyPr/>
                    <a:lstStyle/>
                    <a:p>
                      <a:pPr algn="ctr" fontAlgn="ctr"/>
                      <a:r>
                        <a:rPr lang="en-US" sz="1600" b="1" u="none" strike="noStrike">
                          <a:solidFill>
                            <a:schemeClr val="tx1"/>
                          </a:solidFill>
                          <a:latin typeface="Arial" pitchFamily="34" charset="0"/>
                          <a:cs typeface="Arial" pitchFamily="34" charset="0"/>
                        </a:rPr>
                        <a:t>2010</a:t>
                      </a:r>
                      <a:endParaRPr lang="en-US" sz="1600" b="1" i="0" u="none" strike="noStrike">
                        <a:solidFill>
                          <a:schemeClr val="tx1"/>
                        </a:solidFill>
                        <a:latin typeface="Arial" pitchFamily="34" charset="0"/>
                        <a:cs typeface="Arial" pitchFamily="34" charset="0"/>
                      </a:endParaRPr>
                    </a:p>
                  </a:txBody>
                  <a:tcPr marL="6421" marR="6421" marT="6421"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lumMod val="75000"/>
                      </a:schemeClr>
                    </a:solidFill>
                  </a:tcPr>
                </a:tc>
                <a:tc>
                  <a:txBody>
                    <a:bodyPr/>
                    <a:lstStyle/>
                    <a:p>
                      <a:endParaRPr lang="en-US" dirty="0">
                        <a:solidFill>
                          <a:schemeClr val="tx1"/>
                        </a:solidFill>
                      </a:endParaRPr>
                    </a:p>
                  </a:txBody>
                  <a:tcPr marL="6421" marR="6421" marT="6421"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75000"/>
                      </a:schemeClr>
                    </a:solidFill>
                  </a:tcPr>
                </a:tc>
                <a:tc>
                  <a:txBody>
                    <a:bodyPr/>
                    <a:lstStyle/>
                    <a:p>
                      <a:pPr algn="ctr" fontAlgn="ctr"/>
                      <a:r>
                        <a:rPr lang="en-US" sz="1600" b="1" u="none" strike="noStrike">
                          <a:solidFill>
                            <a:schemeClr val="tx1"/>
                          </a:solidFill>
                          <a:latin typeface="Arial" pitchFamily="34" charset="0"/>
                          <a:cs typeface="Arial" pitchFamily="34" charset="0"/>
                        </a:rPr>
                        <a:t>2011</a:t>
                      </a:r>
                      <a:endParaRPr lang="en-US" sz="1600" b="1" i="0" u="none" strike="noStrike">
                        <a:solidFill>
                          <a:schemeClr val="tx1"/>
                        </a:solidFill>
                        <a:latin typeface="Arial" pitchFamily="34" charset="0"/>
                        <a:cs typeface="Arial" pitchFamily="34" charset="0"/>
                      </a:endParaRPr>
                    </a:p>
                  </a:txBody>
                  <a:tcPr marL="6421" marR="6421" marT="6421"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lumMod val="75000"/>
                      </a:schemeClr>
                    </a:solidFill>
                  </a:tcPr>
                </a:tc>
                <a:tc>
                  <a:txBody>
                    <a:bodyPr/>
                    <a:lstStyle/>
                    <a:p>
                      <a:endParaRPr lang="en-US" dirty="0">
                        <a:solidFill>
                          <a:schemeClr val="tx1"/>
                        </a:solidFill>
                      </a:endParaRPr>
                    </a:p>
                  </a:txBody>
                  <a:tcPr marL="6421" marR="6421" marT="6421"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75000"/>
                      </a:schemeClr>
                    </a:solidFill>
                  </a:tcPr>
                </a:tc>
                <a:tc>
                  <a:txBody>
                    <a:bodyPr/>
                    <a:lstStyle/>
                    <a:p>
                      <a:pPr algn="ctr" fontAlgn="ctr"/>
                      <a:r>
                        <a:rPr lang="en-US" sz="1600" b="1" u="none" strike="noStrike" dirty="0">
                          <a:solidFill>
                            <a:schemeClr val="tx1"/>
                          </a:solidFill>
                          <a:latin typeface="Arial" pitchFamily="34" charset="0"/>
                          <a:cs typeface="Arial" pitchFamily="34" charset="0"/>
                        </a:rPr>
                        <a:t>2012</a:t>
                      </a:r>
                      <a:endParaRPr lang="en-US" sz="1600" b="1" i="0" u="none" strike="noStrike" dirty="0">
                        <a:solidFill>
                          <a:schemeClr val="tx1"/>
                        </a:solidFill>
                        <a:latin typeface="Arial" pitchFamily="34" charset="0"/>
                        <a:cs typeface="Arial" pitchFamily="34" charset="0"/>
                      </a:endParaRPr>
                    </a:p>
                  </a:txBody>
                  <a:tcPr marL="6421" marR="6421" marT="6421" marB="0" anchor="ctr">
                    <a:lnL w="12700" cap="flat" cmpd="sng" algn="ctr">
                      <a:solidFill>
                        <a:schemeClr val="tx1"/>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75000"/>
                      </a:schemeClr>
                    </a:solidFill>
                  </a:tcPr>
                </a:tc>
              </a:tr>
              <a:tr h="386144">
                <a:tc>
                  <a:txBody>
                    <a:bodyPr/>
                    <a:lstStyle/>
                    <a:p>
                      <a:pPr marL="91440" lvl="1" algn="l" fontAlgn="ctr"/>
                      <a:r>
                        <a:rPr lang="en-US" sz="1600" u="none" strike="noStrike" dirty="0">
                          <a:solidFill>
                            <a:schemeClr val="tx1"/>
                          </a:solidFill>
                          <a:latin typeface="Arial" pitchFamily="34" charset="0"/>
                          <a:cs typeface="Arial" pitchFamily="34" charset="0"/>
                        </a:rPr>
                        <a:t>Proportion linked to care within 3 months of diagnosis</a:t>
                      </a:r>
                      <a:endParaRPr lang="en-US" sz="1600" b="0" i="0" u="none" strike="noStrike" dirty="0">
                        <a:solidFill>
                          <a:schemeClr val="tx1"/>
                        </a:solidFill>
                        <a:latin typeface="Arial" pitchFamily="34" charset="0"/>
                        <a:cs typeface="Arial" pitchFamily="34" charset="0"/>
                      </a:endParaRPr>
                    </a:p>
                  </a:txBody>
                  <a:tcPr marL="6421" marR="6421" marT="6421"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tc>
                  <a:txBody>
                    <a:bodyPr/>
                    <a:lstStyle/>
                    <a:p>
                      <a:pPr algn="ctr" fontAlgn="ctr"/>
                      <a:r>
                        <a:rPr lang="en-US" sz="1600" u="none" strike="noStrike">
                          <a:solidFill>
                            <a:schemeClr val="tx1"/>
                          </a:solidFill>
                          <a:latin typeface="Arial" pitchFamily="34" charset="0"/>
                          <a:cs typeface="Arial" pitchFamily="34" charset="0"/>
                        </a:rPr>
                        <a:t>84%</a:t>
                      </a:r>
                      <a:endParaRPr lang="en-US" sz="1600" b="0" i="0" u="none" strike="noStrike">
                        <a:solidFill>
                          <a:schemeClr val="tx1"/>
                        </a:solidFill>
                        <a:latin typeface="Arial" pitchFamily="34" charset="0"/>
                        <a:cs typeface="Arial" pitchFamily="34" charset="0"/>
                      </a:endParaRPr>
                    </a:p>
                  </a:txBody>
                  <a:tcPr marL="6421" marR="6421" marT="6421" marB="0" anchor="ctr">
                    <a:lnL w="12700" cap="flat" cmpd="sng" algn="ctr">
                      <a:solidFill>
                        <a:schemeClr val="accent5">
                          <a:lumMod val="75000"/>
                        </a:schemeClr>
                      </a:solidFill>
                      <a:prstDash val="solid"/>
                      <a:round/>
                      <a:headEnd type="none" w="med" len="med"/>
                      <a:tailEnd type="none" w="med" len="med"/>
                    </a:lnL>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tc>
                  <a:txBody>
                    <a:bodyPr/>
                    <a:lstStyle/>
                    <a:p>
                      <a:endParaRPr lang="en-US">
                        <a:solidFill>
                          <a:schemeClr val="tx1"/>
                        </a:solidFill>
                      </a:endParaRPr>
                    </a:p>
                  </a:txBody>
                  <a:tcPr marL="6421" marR="6421" marT="6421" marB="0" anchor="ctr">
                    <a:lnR w="12700" cap="flat" cmpd="sng" algn="ctr">
                      <a:solidFill>
                        <a:schemeClr val="accent5">
                          <a:lumMod val="75000"/>
                        </a:schemeClr>
                      </a:solidFill>
                      <a:prstDash val="solid"/>
                      <a:round/>
                      <a:headEnd type="none" w="med" len="med"/>
                      <a:tailEnd type="none" w="med" len="med"/>
                    </a:lnR>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tc>
                  <a:txBody>
                    <a:bodyPr/>
                    <a:lstStyle/>
                    <a:p>
                      <a:pPr algn="ctr" fontAlgn="ctr"/>
                      <a:r>
                        <a:rPr lang="en-US" sz="1600" u="none" strike="noStrike">
                          <a:solidFill>
                            <a:schemeClr val="tx1"/>
                          </a:solidFill>
                          <a:latin typeface="Arial" pitchFamily="34" charset="0"/>
                          <a:cs typeface="Arial" pitchFamily="34" charset="0"/>
                        </a:rPr>
                        <a:t>86%</a:t>
                      </a:r>
                      <a:endParaRPr lang="en-US" sz="1600" b="0" i="0" u="none" strike="noStrike">
                        <a:solidFill>
                          <a:schemeClr val="tx1"/>
                        </a:solidFill>
                        <a:latin typeface="Arial" pitchFamily="34" charset="0"/>
                        <a:cs typeface="Arial" pitchFamily="34" charset="0"/>
                      </a:endParaRPr>
                    </a:p>
                  </a:txBody>
                  <a:tcPr marL="6421" marR="6421" marT="6421" marB="0" anchor="ctr">
                    <a:lnL w="12700" cap="flat" cmpd="sng" algn="ctr">
                      <a:solidFill>
                        <a:schemeClr val="accent5">
                          <a:lumMod val="75000"/>
                        </a:schemeClr>
                      </a:solidFill>
                      <a:prstDash val="solid"/>
                      <a:round/>
                      <a:headEnd type="none" w="med" len="med"/>
                      <a:tailEnd type="none" w="med" len="med"/>
                    </a:lnL>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tc>
                  <a:txBody>
                    <a:bodyPr/>
                    <a:lstStyle/>
                    <a:p>
                      <a:endParaRPr lang="en-US">
                        <a:solidFill>
                          <a:schemeClr val="tx1"/>
                        </a:solidFill>
                      </a:endParaRPr>
                    </a:p>
                  </a:txBody>
                  <a:tcPr marL="6421" marR="6421" marT="6421" marB="0" anchor="b">
                    <a:lnR w="12700" cap="flat" cmpd="sng" algn="ctr">
                      <a:solidFill>
                        <a:schemeClr val="accent5">
                          <a:lumMod val="75000"/>
                        </a:schemeClr>
                      </a:solidFill>
                      <a:prstDash val="solid"/>
                      <a:round/>
                      <a:headEnd type="none" w="med" len="med"/>
                      <a:tailEnd type="none" w="med" len="med"/>
                    </a:lnR>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tc>
                  <a:txBody>
                    <a:bodyPr/>
                    <a:lstStyle/>
                    <a:p>
                      <a:pPr algn="ctr" fontAlgn="ctr"/>
                      <a:r>
                        <a:rPr lang="en-US" sz="1600" u="none" strike="noStrike" dirty="0">
                          <a:solidFill>
                            <a:schemeClr val="tx1"/>
                          </a:solidFill>
                          <a:latin typeface="Arial" pitchFamily="34" charset="0"/>
                          <a:cs typeface="Arial" pitchFamily="34" charset="0"/>
                        </a:rPr>
                        <a:t>89%</a:t>
                      </a:r>
                      <a:endParaRPr lang="en-US" sz="1600" b="0" i="0" u="none" strike="noStrike" dirty="0">
                        <a:solidFill>
                          <a:schemeClr val="tx1"/>
                        </a:solidFill>
                        <a:latin typeface="Arial" pitchFamily="34" charset="0"/>
                        <a:cs typeface="Arial" pitchFamily="34" charset="0"/>
                      </a:endParaRPr>
                    </a:p>
                  </a:txBody>
                  <a:tcPr marL="6421" marR="6421" marT="6421"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tr>
              <a:tr h="386144">
                <a:tc>
                  <a:txBody>
                    <a:bodyPr/>
                    <a:lstStyle/>
                    <a:p>
                      <a:pPr marL="91440" lvl="1" algn="l" fontAlgn="ctr"/>
                      <a:r>
                        <a:rPr lang="en-US" sz="1600" u="none" strike="noStrike" dirty="0">
                          <a:solidFill>
                            <a:schemeClr val="tx1"/>
                          </a:solidFill>
                          <a:latin typeface="Arial" pitchFamily="34" charset="0"/>
                          <a:cs typeface="Arial" pitchFamily="34" charset="0"/>
                        </a:rPr>
                        <a:t>Proportion </a:t>
                      </a:r>
                      <a:r>
                        <a:rPr lang="en-US" sz="1600" u="none" strike="noStrike" dirty="0" smtClean="0">
                          <a:solidFill>
                            <a:schemeClr val="tx1"/>
                          </a:solidFill>
                          <a:latin typeface="Arial" pitchFamily="34" charset="0"/>
                          <a:cs typeface="Arial" pitchFamily="34" charset="0"/>
                        </a:rPr>
                        <a:t>retained</a:t>
                      </a:r>
                      <a:r>
                        <a:rPr lang="en-US" sz="1600" u="none" strike="noStrike" baseline="0" dirty="0" smtClean="0">
                          <a:solidFill>
                            <a:schemeClr val="tx1"/>
                          </a:solidFill>
                          <a:latin typeface="Arial" pitchFamily="34" charset="0"/>
                          <a:cs typeface="Arial" pitchFamily="34" charset="0"/>
                        </a:rPr>
                        <a:t> in care 3-6 months after linkage</a:t>
                      </a:r>
                      <a:endParaRPr lang="en-US" sz="1600" b="0" i="0" u="none" strike="noStrike" dirty="0">
                        <a:solidFill>
                          <a:schemeClr val="tx1"/>
                        </a:solidFill>
                        <a:latin typeface="Arial" pitchFamily="34" charset="0"/>
                        <a:cs typeface="Arial" pitchFamily="34" charset="0"/>
                      </a:endParaRPr>
                    </a:p>
                  </a:txBody>
                  <a:tcPr marL="6421" marR="6421" marT="6421"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tc>
                  <a:txBody>
                    <a:bodyPr/>
                    <a:lstStyle/>
                    <a:p>
                      <a:pPr algn="ctr" fontAlgn="ctr"/>
                      <a:r>
                        <a:rPr lang="en-US" sz="1600" u="none" strike="noStrike" dirty="0" smtClean="0">
                          <a:solidFill>
                            <a:schemeClr val="tx1"/>
                          </a:solidFill>
                          <a:latin typeface="Arial" pitchFamily="34" charset="0"/>
                          <a:cs typeface="Arial" pitchFamily="34" charset="0"/>
                        </a:rPr>
                        <a:t>63%</a:t>
                      </a:r>
                      <a:endParaRPr lang="en-US" sz="1600" b="0" i="0" u="none" strike="noStrike" dirty="0">
                        <a:solidFill>
                          <a:schemeClr val="tx1"/>
                        </a:solidFill>
                        <a:latin typeface="Arial" pitchFamily="34" charset="0"/>
                        <a:cs typeface="Arial" pitchFamily="34" charset="0"/>
                      </a:endParaRPr>
                    </a:p>
                  </a:txBody>
                  <a:tcPr marL="6421" marR="6421" marT="6421" marB="0" anchor="ctr">
                    <a:lnL w="12700" cap="flat" cmpd="sng" algn="ctr">
                      <a:solidFill>
                        <a:schemeClr val="accent5">
                          <a:lumMod val="75000"/>
                        </a:schemeClr>
                      </a:solidFill>
                      <a:prstDash val="solid"/>
                      <a:round/>
                      <a:headEnd type="none" w="med" len="med"/>
                      <a:tailEnd type="none" w="med" len="med"/>
                    </a:lnL>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tc>
                  <a:txBody>
                    <a:bodyPr/>
                    <a:lstStyle/>
                    <a:p>
                      <a:endParaRPr lang="en-US" dirty="0">
                        <a:solidFill>
                          <a:schemeClr val="tx1"/>
                        </a:solidFill>
                      </a:endParaRPr>
                    </a:p>
                  </a:txBody>
                  <a:tcPr marL="6421" marR="6421" marT="6421" marB="0" anchor="ctr">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tc>
                  <a:txBody>
                    <a:bodyPr/>
                    <a:lstStyle/>
                    <a:p>
                      <a:pPr algn="ctr" fontAlgn="ctr"/>
                      <a:r>
                        <a:rPr lang="en-US" sz="1600" u="none" strike="noStrike" dirty="0" smtClean="0">
                          <a:solidFill>
                            <a:schemeClr val="tx1"/>
                          </a:solidFill>
                          <a:latin typeface="Arial" pitchFamily="34" charset="0"/>
                          <a:cs typeface="Arial" pitchFamily="34" charset="0"/>
                        </a:rPr>
                        <a:t>65%</a:t>
                      </a:r>
                      <a:endParaRPr lang="en-US" sz="1600" b="0" i="0" u="none" strike="noStrike" dirty="0">
                        <a:solidFill>
                          <a:schemeClr val="tx1"/>
                        </a:solidFill>
                        <a:latin typeface="Arial" pitchFamily="34" charset="0"/>
                        <a:cs typeface="Arial" pitchFamily="34" charset="0"/>
                      </a:endParaRPr>
                    </a:p>
                  </a:txBody>
                  <a:tcPr marL="6421" marR="6421" marT="6421" marB="0" anchor="ctr">
                    <a:lnL w="12700" cap="flat" cmpd="sng" algn="ctr">
                      <a:solidFill>
                        <a:schemeClr val="accent5">
                          <a:lumMod val="75000"/>
                        </a:schemeClr>
                      </a:solidFill>
                      <a:prstDash val="solid"/>
                      <a:round/>
                      <a:headEnd type="none" w="med" len="med"/>
                      <a:tailEnd type="none" w="med" len="med"/>
                    </a:lnL>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tc>
                  <a:txBody>
                    <a:bodyPr/>
                    <a:lstStyle/>
                    <a:p>
                      <a:endParaRPr lang="en-US" dirty="0">
                        <a:solidFill>
                          <a:schemeClr val="tx1"/>
                        </a:solidFill>
                      </a:endParaRPr>
                    </a:p>
                  </a:txBody>
                  <a:tcPr marL="6421" marR="6421" marT="6421" marB="0" anchor="b">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tc>
                  <a:txBody>
                    <a:bodyPr/>
                    <a:lstStyle/>
                    <a:p>
                      <a:pPr algn="ctr" fontAlgn="ctr"/>
                      <a:r>
                        <a:rPr lang="en-US" sz="1600" u="none" strike="noStrike" dirty="0" smtClean="0">
                          <a:solidFill>
                            <a:schemeClr val="tx1"/>
                          </a:solidFill>
                          <a:latin typeface="Arial" pitchFamily="34" charset="0"/>
                          <a:cs typeface="Arial" pitchFamily="34" charset="0"/>
                        </a:rPr>
                        <a:t>64%</a:t>
                      </a:r>
                      <a:endParaRPr lang="en-US" sz="1600" b="0" i="0" u="none" strike="noStrike" dirty="0">
                        <a:solidFill>
                          <a:schemeClr val="tx1"/>
                        </a:solidFill>
                        <a:latin typeface="Arial" pitchFamily="34" charset="0"/>
                        <a:cs typeface="Arial" pitchFamily="34" charset="0"/>
                      </a:endParaRPr>
                    </a:p>
                  </a:txBody>
                  <a:tcPr marL="6421" marR="6421" marT="6421"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tr>
            </a:tbl>
          </a:graphicData>
        </a:graphic>
      </p:graphicFrame>
      <p:sp>
        <p:nvSpPr>
          <p:cNvPr id="9" name="Right Arrow 8"/>
          <p:cNvSpPr/>
          <p:nvPr/>
        </p:nvSpPr>
        <p:spPr>
          <a:xfrm>
            <a:off x="0" y="3718036"/>
            <a:ext cx="451143" cy="484632"/>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4" name="TextBox 3"/>
          <p:cNvSpPr txBox="1"/>
          <p:nvPr/>
        </p:nvSpPr>
        <p:spPr>
          <a:xfrm>
            <a:off x="1914064" y="4953000"/>
            <a:ext cx="5301451" cy="369332"/>
          </a:xfrm>
          <a:prstGeom prst="rect">
            <a:avLst/>
          </a:prstGeom>
          <a:noFill/>
        </p:spPr>
        <p:txBody>
          <a:bodyPr wrap="none" rtlCol="0">
            <a:spAutoFit/>
          </a:bodyPr>
          <a:lstStyle/>
          <a:p>
            <a:r>
              <a:rPr lang="en-US" dirty="0" smtClean="0"/>
              <a:t>NHAS linkage to care within 3 months target: 85%</a:t>
            </a:r>
            <a:endParaRPr lang="en-US" dirty="0"/>
          </a:p>
        </p:txBody>
      </p:sp>
      <p:sp>
        <p:nvSpPr>
          <p:cNvPr id="7" name="Oval 6"/>
          <p:cNvSpPr/>
          <p:nvPr/>
        </p:nvSpPr>
        <p:spPr>
          <a:xfrm>
            <a:off x="6911439" y="3777974"/>
            <a:ext cx="665018" cy="336077"/>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740733" y="3790391"/>
            <a:ext cx="665018" cy="336077"/>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42897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703" y="1676400"/>
            <a:ext cx="8534400" cy="5943600"/>
          </a:xfrm>
        </p:spPr>
        <p:txBody>
          <a:bodyPr>
            <a:noAutofit/>
          </a:bodyPr>
          <a:lstStyle/>
          <a:p>
            <a:pPr algn="ctr"/>
            <a:r>
              <a:rPr lang="en-US" sz="3500" b="1" dirty="0" smtClean="0"/>
              <a:t/>
            </a:r>
            <a:br>
              <a:rPr lang="en-US" sz="3500" b="1" dirty="0" smtClean="0"/>
            </a:br>
            <a:r>
              <a:rPr lang="en-US" sz="3500" b="1" dirty="0" smtClean="0"/>
              <a:t>Getting from </a:t>
            </a:r>
            <a:br>
              <a:rPr lang="en-US" sz="3500" b="1" dirty="0" smtClean="0"/>
            </a:br>
            <a:r>
              <a:rPr lang="en-US" sz="3500" b="1" dirty="0" smtClean="0"/>
              <a:t>care to treatment</a:t>
            </a:r>
            <a:br>
              <a:rPr lang="en-US" sz="3500" b="1" dirty="0" smtClean="0"/>
            </a:br>
            <a:r>
              <a:rPr lang="en-US" sz="3500" b="1" dirty="0" smtClean="0"/>
              <a:t>Step 3</a:t>
            </a:r>
            <a:r>
              <a:rPr lang="en-US" sz="3600" b="1" dirty="0" smtClean="0"/>
              <a:t/>
            </a:r>
            <a:br>
              <a:rPr lang="en-US" sz="3600" b="1"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t>
            </a:r>
            <a:br>
              <a:rPr lang="en-US" sz="2400" dirty="0" smtClean="0"/>
            </a:br>
            <a:r>
              <a:rPr lang="en-US" sz="2400" dirty="0" smtClean="0"/>
              <a:t/>
            </a:r>
            <a:br>
              <a:rPr lang="en-US" sz="24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endParaRPr lang="en-US" sz="3600" dirty="0"/>
          </a:p>
        </p:txBody>
      </p:sp>
    </p:spTree>
    <p:custDataLst>
      <p:tags r:id="rId1"/>
    </p:custDataLst>
    <p:extLst>
      <p:ext uri="{BB962C8B-B14F-4D97-AF65-F5344CB8AC3E}">
        <p14:creationId xmlns:p14="http://schemas.microsoft.com/office/powerpoint/2010/main" val="32995800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4825" y="914400"/>
            <a:ext cx="40671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690" y="1989138"/>
            <a:ext cx="4422909" cy="448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Box 3"/>
          <p:cNvSpPr txBox="1">
            <a:spLocks noChangeArrowheads="1"/>
          </p:cNvSpPr>
          <p:nvPr/>
        </p:nvSpPr>
        <p:spPr bwMode="auto">
          <a:xfrm>
            <a:off x="381000" y="152400"/>
            <a:ext cx="845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3500" b="1" dirty="0" smtClean="0">
                <a:solidFill>
                  <a:schemeClr val="tx2">
                    <a:lumMod val="75000"/>
                  </a:schemeClr>
                </a:solidFill>
              </a:rPr>
              <a:t>SF: Start Treatment </a:t>
            </a:r>
            <a:r>
              <a:rPr lang="en-US" altLang="en-US" sz="3500" b="1" dirty="0">
                <a:solidFill>
                  <a:schemeClr val="tx2">
                    <a:lumMod val="75000"/>
                  </a:schemeClr>
                </a:solidFill>
              </a:rPr>
              <a:t>I</a:t>
            </a:r>
            <a:r>
              <a:rPr lang="en-US" altLang="en-US" sz="3500" b="1" dirty="0" smtClean="0">
                <a:solidFill>
                  <a:schemeClr val="tx2">
                    <a:lumMod val="75000"/>
                  </a:schemeClr>
                </a:solidFill>
              </a:rPr>
              <a:t>mmediately</a:t>
            </a:r>
          </a:p>
        </p:txBody>
      </p:sp>
      <p:pic>
        <p:nvPicPr>
          <p:cNvPr id="35845"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6800" y="1574800"/>
            <a:ext cx="379095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Rectangle 11"/>
          <p:cNvSpPr>
            <a:spLocks noChangeArrowheads="1"/>
          </p:cNvSpPr>
          <p:nvPr/>
        </p:nvSpPr>
        <p:spPr bwMode="auto">
          <a:xfrm>
            <a:off x="4800600" y="4154031"/>
            <a:ext cx="3962400" cy="2246769"/>
          </a:xfrm>
          <a:prstGeom prst="rect">
            <a:avLst/>
          </a:prstGeom>
          <a:solidFill>
            <a:schemeClr val="bg1"/>
          </a:solidFill>
          <a:ln>
            <a:noFill/>
          </a:ln>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hangingPunct="0">
              <a:spcBef>
                <a:spcPct val="0"/>
              </a:spcBef>
              <a:buFontTx/>
              <a:buNone/>
            </a:pPr>
            <a:r>
              <a:rPr lang="en-US" altLang="en-US" sz="1200" b="1" dirty="0" smtClean="0"/>
              <a:t>SF health officials advise early treatment for people with HIV</a:t>
            </a:r>
          </a:p>
          <a:p>
            <a:pPr eaLnBrk="0" hangingPunct="0">
              <a:spcBef>
                <a:spcPct val="0"/>
              </a:spcBef>
              <a:buFontTx/>
              <a:buNone/>
            </a:pPr>
            <a:endParaRPr lang="en-US" altLang="en-US" sz="700" b="1" dirty="0" smtClean="0"/>
          </a:p>
          <a:p>
            <a:pPr eaLnBrk="0" hangingPunct="0">
              <a:spcBef>
                <a:spcPct val="0"/>
              </a:spcBef>
              <a:buFontTx/>
              <a:buNone/>
            </a:pPr>
            <a:r>
              <a:rPr lang="en-US" altLang="en-US" sz="700" b="1" dirty="0" smtClean="0"/>
              <a:t>by Liz </a:t>
            </a:r>
            <a:r>
              <a:rPr lang="en-US" altLang="en-US" sz="700" b="1" dirty="0" err="1" smtClean="0"/>
              <a:t>Highleyman</a:t>
            </a:r>
            <a:r>
              <a:rPr lang="en-US" altLang="en-US" sz="700" b="1" dirty="0" smtClean="0"/>
              <a:t> </a:t>
            </a:r>
          </a:p>
          <a:p>
            <a:pPr eaLnBrk="0" hangingPunct="0">
              <a:spcBef>
                <a:spcPct val="0"/>
              </a:spcBef>
              <a:buFontTx/>
              <a:buNone/>
            </a:pPr>
            <a:r>
              <a:rPr lang="en-US" altLang="en-US" sz="600" dirty="0" smtClean="0"/>
              <a:t>A standing-room only audience packed Carr Auditorium at San Francisco General Hospital on Tuesday to hear about the city's new policy recommending treatment for all people diagnosed with HIV regardless of CD4 T-cell count.</a:t>
            </a:r>
            <a:endParaRPr lang="en-US" altLang="en-US" sz="1400" dirty="0" smtClean="0"/>
          </a:p>
          <a:p>
            <a:pPr eaLnBrk="0" hangingPunct="0">
              <a:spcBef>
                <a:spcPct val="0"/>
              </a:spcBef>
              <a:buFontTx/>
              <a:buNone/>
            </a:pPr>
            <a:r>
              <a:rPr lang="en-US" altLang="en-US" sz="1400" dirty="0" smtClean="0"/>
              <a:t>As first described in an April 2 article in the New York Times, the policy change reflects a shift from delaying antiretroviral therapy until a person's immune system sustains significant damage to encouraging everyone to receive treatment as soon as possible.</a:t>
            </a:r>
          </a:p>
        </p:txBody>
      </p:sp>
      <p:sp>
        <p:nvSpPr>
          <p:cNvPr id="7" name="TextBox 6"/>
          <p:cNvSpPr txBox="1"/>
          <p:nvPr/>
        </p:nvSpPr>
        <p:spPr>
          <a:xfrm>
            <a:off x="4724400" y="838200"/>
            <a:ext cx="4114800" cy="646113"/>
          </a:xfrm>
          <a:prstGeom prst="rect">
            <a:avLst/>
          </a:prstGeom>
          <a:noFill/>
        </p:spPr>
        <p:txBody>
          <a:bodyPr>
            <a:spAutoFit/>
          </a:bodyPr>
          <a:lstStyle/>
          <a:p>
            <a:pPr algn="ctr">
              <a:defRPr/>
            </a:pPr>
            <a:r>
              <a:rPr lang="en-US" sz="3600" b="1" dirty="0">
                <a:latin typeface="Arial"/>
                <a:cs typeface="Times New Roman" pitchFamily="18" charset="0"/>
              </a:rPr>
              <a:t>B</a:t>
            </a:r>
            <a:r>
              <a:rPr lang="en-US" sz="2800" dirty="0">
                <a:latin typeface="Times New Roman" pitchFamily="18" charset="0"/>
                <a:cs typeface="Times New Roman" pitchFamily="18" charset="0"/>
              </a:rPr>
              <a:t>AY </a:t>
            </a:r>
            <a:r>
              <a:rPr lang="en-US" sz="3600" b="1" dirty="0">
                <a:latin typeface="Arial"/>
                <a:cs typeface="Times New Roman" pitchFamily="18" charset="0"/>
              </a:rPr>
              <a:t>A</a:t>
            </a:r>
            <a:r>
              <a:rPr lang="en-US" sz="2800" dirty="0">
                <a:latin typeface="Times New Roman" pitchFamily="18" charset="0"/>
                <a:cs typeface="Times New Roman" pitchFamily="18" charset="0"/>
              </a:rPr>
              <a:t>REA </a:t>
            </a:r>
            <a:r>
              <a:rPr lang="en-US" sz="3600" b="1" dirty="0">
                <a:latin typeface="Arial"/>
                <a:cs typeface="Times New Roman" pitchFamily="18" charset="0"/>
              </a:rPr>
              <a:t>R</a:t>
            </a:r>
            <a:r>
              <a:rPr lang="en-US" sz="2800" dirty="0">
                <a:latin typeface="Times New Roman" pitchFamily="18" charset="0"/>
                <a:cs typeface="Times New Roman" pitchFamily="18" charset="0"/>
              </a:rPr>
              <a:t>EPORTER</a:t>
            </a:r>
          </a:p>
        </p:txBody>
      </p:sp>
    </p:spTree>
    <p:custDataLst>
      <p:tags r:id="rId1"/>
    </p:custDataLst>
    <p:extLst>
      <p:ext uri="{BB962C8B-B14F-4D97-AF65-F5344CB8AC3E}">
        <p14:creationId xmlns:p14="http://schemas.microsoft.com/office/powerpoint/2010/main" val="35752043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pPr algn="ctr"/>
            <a:r>
              <a:rPr lang="en-US" sz="3000" dirty="0"/>
              <a:t>Estimate of ART use among </a:t>
            </a:r>
            <a:r>
              <a:rPr lang="en-US" sz="3000" dirty="0" smtClean="0"/>
              <a:t/>
            </a:r>
            <a:br>
              <a:rPr lang="en-US" sz="3000" dirty="0" smtClean="0"/>
            </a:br>
            <a:r>
              <a:rPr lang="en-US" sz="3000" dirty="0" smtClean="0"/>
              <a:t>living </a:t>
            </a:r>
            <a:r>
              <a:rPr lang="en-US" sz="3000" dirty="0"/>
              <a:t>HIV cases </a:t>
            </a:r>
            <a:r>
              <a:rPr lang="en-US" sz="3000" dirty="0" smtClean="0"/>
              <a:t>by </a:t>
            </a:r>
            <a:r>
              <a:rPr lang="en-US" sz="3000" dirty="0"/>
              <a:t>nadir CD4 </a:t>
            </a:r>
            <a:r>
              <a:rPr lang="en-US" sz="3000" dirty="0" smtClean="0"/>
              <a:t>level</a:t>
            </a:r>
            <a:br>
              <a:rPr lang="en-US" sz="3000" dirty="0" smtClean="0"/>
            </a:br>
            <a:r>
              <a:rPr lang="en-US" sz="3000" dirty="0" smtClean="0"/>
              <a:t> </a:t>
            </a:r>
            <a:r>
              <a:rPr lang="en-US" sz="3000" dirty="0"/>
              <a:t>December 2012, San Francisco</a:t>
            </a:r>
          </a:p>
        </p:txBody>
      </p:sp>
      <p:graphicFrame>
        <p:nvGraphicFramePr>
          <p:cNvPr id="4" name="Chart 3"/>
          <p:cNvGraphicFramePr/>
          <p:nvPr>
            <p:extLst>
              <p:ext uri="{D42A27DB-BD31-4B8C-83A1-F6EECF244321}">
                <p14:modId xmlns:p14="http://schemas.microsoft.com/office/powerpoint/2010/main" val="1799594614"/>
              </p:ext>
            </p:extLst>
          </p:nvPr>
        </p:nvGraphicFramePr>
        <p:xfrm>
          <a:off x="1295400" y="2209800"/>
          <a:ext cx="6096000" cy="40640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13083731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247"/>
            <a:ext cx="8229600" cy="956953"/>
          </a:xfrm>
        </p:spPr>
        <p:txBody>
          <a:bodyPr>
            <a:noAutofit/>
          </a:bodyPr>
          <a:lstStyle/>
          <a:p>
            <a:r>
              <a:rPr lang="en-US" sz="2000" dirty="0"/>
              <a:t>Estimate of ART use among persons living with HIV by demographic, risk and socioeconomic </a:t>
            </a:r>
            <a:r>
              <a:rPr lang="en-US" sz="2000" dirty="0" smtClean="0"/>
              <a:t>characteristics</a:t>
            </a:r>
            <a:r>
              <a:rPr lang="en-US" sz="2000" dirty="0"/>
              <a:t> </a:t>
            </a:r>
            <a:r>
              <a:rPr lang="en-US" sz="2000" dirty="0" smtClean="0"/>
              <a:t>          </a:t>
            </a:r>
            <a:r>
              <a:rPr lang="en-US" sz="1800" dirty="0" smtClean="0"/>
              <a:t>December 2013, </a:t>
            </a:r>
            <a:r>
              <a:rPr lang="en-US" sz="1800" dirty="0"/>
              <a:t>San Francisco</a:t>
            </a:r>
          </a:p>
        </p:txBody>
      </p:sp>
      <p:sp>
        <p:nvSpPr>
          <p:cNvPr id="5" name="Rectangle 4"/>
          <p:cNvSpPr/>
          <p:nvPr/>
        </p:nvSpPr>
        <p:spPr>
          <a:xfrm>
            <a:off x="381000" y="6126698"/>
            <a:ext cx="8241738" cy="502702"/>
          </a:xfrm>
          <a:prstGeom prst="rect">
            <a:avLst/>
          </a:prstGeom>
        </p:spPr>
        <p:txBody>
          <a:bodyPr wrap="square">
            <a:spAutoFit/>
          </a:bodyPr>
          <a:lstStyle/>
          <a:p>
            <a:pPr marL="182880" indent="-182880" defTabSz="182880">
              <a:tabLst>
                <a:tab pos="0" algn="l"/>
                <a:tab pos="182880" algn="l"/>
              </a:tabLst>
            </a:pPr>
            <a:r>
              <a:rPr lang="en-US" sz="1000" b="1" baseline="30000" dirty="0" smtClean="0"/>
              <a:t>1</a:t>
            </a:r>
            <a:r>
              <a:rPr lang="en-US" sz="1000" b="1" dirty="0"/>
              <a:t>	</a:t>
            </a:r>
            <a:r>
              <a:rPr lang="en-US" sz="1000" b="1" baseline="30000" dirty="0" smtClean="0"/>
              <a:t>Lower </a:t>
            </a:r>
            <a:r>
              <a:rPr lang="en-US" sz="1000" b="1" baseline="30000" dirty="0"/>
              <a:t>level estimate was calculated among all cases living with HIV (N=15,705).  Upper level estimate was calculated among cases who have had following-up information </a:t>
            </a:r>
            <a:r>
              <a:rPr lang="en-US" sz="1000" b="1" baseline="30000" dirty="0" smtClean="0"/>
              <a:t/>
            </a:r>
            <a:br>
              <a:rPr lang="en-US" sz="1000" b="1" baseline="30000" dirty="0" smtClean="0"/>
            </a:br>
            <a:r>
              <a:rPr lang="en-US" sz="1000" b="1" baseline="30000" dirty="0" smtClean="0"/>
              <a:t>within </a:t>
            </a:r>
            <a:r>
              <a:rPr lang="en-US" sz="1000" b="1" baseline="30000" dirty="0"/>
              <a:t>the last two years and whose chart review was completed between January 2011 and March 2013 (N=8,777).  See Technical Notes “Estimate ART Use”.</a:t>
            </a:r>
          </a:p>
          <a:p>
            <a:pPr marL="182880" indent="-182880" defTabSz="182880">
              <a:tabLst>
                <a:tab pos="0" algn="l"/>
                <a:tab pos="182880" algn="l"/>
              </a:tabLst>
            </a:pPr>
            <a:r>
              <a:rPr lang="en-US" sz="1000" b="1" baseline="30000" dirty="0" smtClean="0"/>
              <a:t>2	</a:t>
            </a:r>
            <a:r>
              <a:rPr lang="en-US" sz="1000" b="1" baseline="30000" dirty="0" err="1" smtClean="0"/>
              <a:t>Transfemale</a:t>
            </a:r>
            <a:r>
              <a:rPr lang="en-US" sz="1000" b="1" baseline="30000" dirty="0" smtClean="0"/>
              <a:t> </a:t>
            </a:r>
            <a:r>
              <a:rPr lang="en-US" sz="1000" b="1" baseline="30000" dirty="0"/>
              <a:t>data include all transgender cases. </a:t>
            </a:r>
            <a:r>
              <a:rPr lang="en-US" sz="1000" b="1" baseline="30000" dirty="0" err="1"/>
              <a:t>Transmale</a:t>
            </a:r>
            <a:r>
              <a:rPr lang="en-US" sz="1000" b="1" baseline="30000" dirty="0"/>
              <a:t> data are not released separately due to the potential small population size.  </a:t>
            </a:r>
            <a:endParaRPr lang="en-US" sz="1000" dirty="0"/>
          </a:p>
        </p:txBody>
      </p:sp>
      <p:sp>
        <p:nvSpPr>
          <p:cNvPr id="6" name="Right Arrow 5"/>
          <p:cNvSpPr/>
          <p:nvPr/>
        </p:nvSpPr>
        <p:spPr>
          <a:xfrm rot="10800000">
            <a:off x="7212221" y="1282535"/>
            <a:ext cx="406879" cy="761492"/>
          </a:xfrm>
          <a:prstGeom prst="rightArrow">
            <a:avLst>
              <a:gd name="adj1" fmla="val 50000"/>
              <a:gd name="adj2" fmla="val 41801"/>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0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968464821"/>
              </p:ext>
            </p:extLst>
          </p:nvPr>
        </p:nvGraphicFramePr>
        <p:xfrm>
          <a:off x="2209800" y="1295400"/>
          <a:ext cx="4888347" cy="4689228"/>
        </p:xfrm>
        <a:graphic>
          <a:graphicData uri="http://schemas.openxmlformats.org/drawingml/2006/table">
            <a:tbl>
              <a:tblPr/>
              <a:tblGrid>
                <a:gridCol w="2012246"/>
                <a:gridCol w="1427160"/>
                <a:gridCol w="35992"/>
                <a:gridCol w="1412949"/>
              </a:tblGrid>
              <a:tr h="151782">
                <a:tc>
                  <a:txBody>
                    <a:bodyPr/>
                    <a:lstStyle/>
                    <a:p>
                      <a:pPr algn="l" fontAlgn="b"/>
                      <a:endParaRPr lang="en-US" sz="900" b="0" i="0" u="none" strike="noStrike" dirty="0">
                        <a:solidFill>
                          <a:schemeClr val="tx1"/>
                        </a:solidFill>
                        <a:effectLst/>
                        <a:latin typeface="+mn-lt"/>
                      </a:endParaRPr>
                    </a:p>
                  </a:txBody>
                  <a:tcPr marL="5296" marR="5296" marT="5296" marB="0" anchor="b">
                    <a:lnL>
                      <a:noFill/>
                    </a:lnL>
                    <a:lnR>
                      <a:noFill/>
                    </a:lnR>
                    <a:lnT>
                      <a:noFill/>
                    </a:lnT>
                    <a:lnB>
                      <a:noFill/>
                    </a:lnB>
                  </a:tcPr>
                </a:tc>
                <a:tc gridSpan="3">
                  <a:txBody>
                    <a:bodyPr/>
                    <a:lstStyle/>
                    <a:p>
                      <a:pPr algn="ctr" fontAlgn="ctr"/>
                      <a:r>
                        <a:rPr lang="en-US" sz="900" b="1" i="0" u="none" strike="noStrike" dirty="0">
                          <a:solidFill>
                            <a:schemeClr val="tx1"/>
                          </a:solidFill>
                          <a:effectLst/>
                          <a:latin typeface="+mn-lt"/>
                        </a:rPr>
                        <a:t>Percent Receiving ART</a:t>
                      </a:r>
                    </a:p>
                  </a:txBody>
                  <a:tcPr marL="5296" marR="5296" marT="5296" marB="0" anchor="ctr">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64635">
                <a:tc>
                  <a:txBody>
                    <a:bodyPr/>
                    <a:lstStyle/>
                    <a:p>
                      <a:pPr algn="l" fontAlgn="b"/>
                      <a:endParaRPr lang="en-US" sz="900" b="0" i="0" u="none" strike="noStrike">
                        <a:solidFill>
                          <a:schemeClr val="tx1"/>
                        </a:solidFill>
                        <a:effectLst/>
                        <a:latin typeface="+mn-lt"/>
                      </a:endParaRPr>
                    </a:p>
                  </a:txBody>
                  <a:tcPr marL="5296" marR="5296" marT="5296" marB="0" anchor="b">
                    <a:lnL>
                      <a:noFill/>
                    </a:lnL>
                    <a:lnR>
                      <a:noFill/>
                    </a:lnR>
                    <a:lnT>
                      <a:noFill/>
                    </a:lnT>
                    <a:lnB>
                      <a:noFill/>
                    </a:lnB>
                  </a:tcPr>
                </a:tc>
                <a:tc>
                  <a:txBody>
                    <a:bodyPr/>
                    <a:lstStyle/>
                    <a:p>
                      <a:pPr algn="ctr" fontAlgn="ctr"/>
                      <a:r>
                        <a:rPr lang="en-US" sz="900" b="1" i="0" u="none" strike="noStrike" dirty="0">
                          <a:solidFill>
                            <a:schemeClr val="tx1"/>
                          </a:solidFill>
                          <a:effectLst/>
                          <a:latin typeface="+mn-lt"/>
                        </a:rPr>
                        <a:t>Lower Level Estimate</a:t>
                      </a:r>
                    </a:p>
                  </a:txBody>
                  <a:tcPr marL="5296" marR="5296" marT="5296"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a:latin typeface="+mn-lt"/>
                      </a:endParaRPr>
                    </a:p>
                  </a:txBody>
                  <a:tcPr marL="5296" marR="5296" marT="5296"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sz="900" b="1" i="0" u="none" strike="noStrike" dirty="0">
                          <a:solidFill>
                            <a:schemeClr val="tx1"/>
                          </a:solidFill>
                          <a:effectLst/>
                          <a:latin typeface="+mn-lt"/>
                        </a:rPr>
                        <a:t>Upper Level Estimate</a:t>
                      </a:r>
                    </a:p>
                  </a:txBody>
                  <a:tcPr marL="5296" marR="5296" marT="5296"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4635">
                <a:tc>
                  <a:txBody>
                    <a:bodyPr/>
                    <a:lstStyle/>
                    <a:p>
                      <a:pPr algn="l" fontAlgn="b"/>
                      <a:r>
                        <a:rPr lang="en-US" sz="900" b="1" i="0" u="none" strike="noStrike">
                          <a:solidFill>
                            <a:schemeClr val="tx1"/>
                          </a:solidFill>
                          <a:effectLst/>
                          <a:latin typeface="+mn-lt"/>
                        </a:rPr>
                        <a:t>Overall</a:t>
                      </a:r>
                    </a:p>
                  </a:txBody>
                  <a:tcPr marL="5296" marR="5296" marT="5296" marB="0" anchor="b">
                    <a:lnL>
                      <a:noFill/>
                    </a:lnL>
                    <a:lnR>
                      <a:noFill/>
                    </a:lnR>
                    <a:lnT>
                      <a:noFill/>
                    </a:lnT>
                    <a:lnB>
                      <a:noFill/>
                    </a:lnB>
                  </a:tcPr>
                </a:tc>
                <a:tc>
                  <a:txBody>
                    <a:bodyPr/>
                    <a:lstStyle/>
                    <a:p>
                      <a:pPr algn="ctr" fontAlgn="b"/>
                      <a:r>
                        <a:rPr lang="en-US" sz="900" b="1" i="0" u="none" strike="noStrike">
                          <a:solidFill>
                            <a:schemeClr val="tx1"/>
                          </a:solidFill>
                          <a:effectLst/>
                          <a:latin typeface="+mn-lt"/>
                        </a:rPr>
                        <a:t>84%</a:t>
                      </a:r>
                    </a:p>
                  </a:txBody>
                  <a:tcPr marL="5296" marR="5296" marT="5296"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endParaRPr lang="en-US" sz="900">
                        <a:latin typeface="+mn-lt"/>
                      </a:endParaRPr>
                    </a:p>
                  </a:txBody>
                  <a:tcPr marL="5296" marR="5296" marT="5296" marB="0" anchor="b">
                    <a:lnL>
                      <a:noFill/>
                    </a:lnL>
                    <a:lnR>
                      <a:noFill/>
                    </a:lnR>
                    <a:lnT>
                      <a:noFill/>
                    </a:lnT>
                    <a:lnB>
                      <a:noFill/>
                    </a:lnB>
                  </a:tcPr>
                </a:tc>
                <a:tc>
                  <a:txBody>
                    <a:bodyPr/>
                    <a:lstStyle/>
                    <a:p>
                      <a:pPr algn="ctr" fontAlgn="b"/>
                      <a:r>
                        <a:rPr lang="en-US" sz="900" b="1" i="0" u="none" strike="noStrike" dirty="0">
                          <a:solidFill>
                            <a:schemeClr val="tx1"/>
                          </a:solidFill>
                          <a:effectLst/>
                          <a:latin typeface="+mn-lt"/>
                        </a:rPr>
                        <a:t>91%</a:t>
                      </a:r>
                    </a:p>
                  </a:txBody>
                  <a:tcPr marL="5296" marR="5296" marT="5296" marB="0" anchor="b">
                    <a:lnL>
                      <a:noFill/>
                    </a:lnL>
                    <a:lnR>
                      <a:noFill/>
                    </a:lnR>
                    <a:lnT w="12700" cap="flat" cmpd="sng" algn="ctr">
                      <a:solidFill>
                        <a:schemeClr val="tx1"/>
                      </a:solidFill>
                      <a:prstDash val="solid"/>
                      <a:round/>
                      <a:headEnd type="none" w="med" len="med"/>
                      <a:tailEnd type="none" w="med" len="med"/>
                    </a:lnT>
                    <a:lnB>
                      <a:noFill/>
                    </a:lnB>
                  </a:tcPr>
                </a:tc>
              </a:tr>
              <a:tr h="53731">
                <a:tc>
                  <a:txBody>
                    <a:bodyPr/>
                    <a:lstStyle/>
                    <a:p>
                      <a:pPr algn="l" fontAlgn="b"/>
                      <a:endParaRPr lang="en-US" sz="300" b="0" i="0" u="none" strike="noStrike" dirty="0">
                        <a:solidFill>
                          <a:schemeClr val="tx1"/>
                        </a:solidFill>
                        <a:effectLst/>
                        <a:latin typeface="+mn-lt"/>
                      </a:endParaRPr>
                    </a:p>
                  </a:txBody>
                  <a:tcPr marL="5296" marR="5296" marT="5296" marB="0" anchor="b">
                    <a:lnL>
                      <a:noFill/>
                    </a:lnL>
                    <a:lnR>
                      <a:noFill/>
                    </a:lnR>
                    <a:lnT>
                      <a:noFill/>
                    </a:lnT>
                    <a:lnB>
                      <a:noFill/>
                    </a:lnB>
                  </a:tcPr>
                </a:tc>
                <a:tc>
                  <a:txBody>
                    <a:bodyPr/>
                    <a:lstStyle/>
                    <a:p>
                      <a:pPr algn="ctr" fontAlgn="b"/>
                      <a:endParaRPr lang="en-US" sz="300" b="0" i="0" u="none" strike="noStrike">
                        <a:solidFill>
                          <a:schemeClr val="tx1"/>
                        </a:solidFill>
                        <a:effectLst/>
                        <a:latin typeface="+mn-lt"/>
                      </a:endParaRPr>
                    </a:p>
                  </a:txBody>
                  <a:tcPr marL="5296" marR="5296" marT="5296" marB="0" anchor="b">
                    <a:lnL>
                      <a:noFill/>
                    </a:lnL>
                    <a:lnR>
                      <a:noFill/>
                    </a:lnR>
                    <a:lnT>
                      <a:noFill/>
                    </a:lnT>
                    <a:lnB>
                      <a:noFill/>
                    </a:lnB>
                  </a:tcPr>
                </a:tc>
                <a:tc>
                  <a:txBody>
                    <a:bodyPr/>
                    <a:lstStyle/>
                    <a:p>
                      <a:endParaRPr lang="en-US" sz="300">
                        <a:latin typeface="+mn-lt"/>
                      </a:endParaRPr>
                    </a:p>
                  </a:txBody>
                  <a:tcPr marL="5296" marR="5296" marT="5296" marB="0" anchor="b">
                    <a:lnL>
                      <a:noFill/>
                    </a:lnL>
                    <a:lnR>
                      <a:noFill/>
                    </a:lnR>
                    <a:lnT>
                      <a:noFill/>
                    </a:lnT>
                    <a:lnB>
                      <a:noFill/>
                    </a:lnB>
                  </a:tcPr>
                </a:tc>
                <a:tc>
                  <a:txBody>
                    <a:bodyPr/>
                    <a:lstStyle/>
                    <a:p>
                      <a:pPr algn="ctr" fontAlgn="b"/>
                      <a:endParaRPr lang="en-US" sz="300" b="0" i="0" u="none" strike="noStrike" dirty="0">
                        <a:solidFill>
                          <a:schemeClr val="tx1"/>
                        </a:solidFill>
                        <a:effectLst/>
                        <a:latin typeface="+mn-lt"/>
                      </a:endParaRPr>
                    </a:p>
                  </a:txBody>
                  <a:tcPr marL="5296" marR="5296" marT="5296" marB="0" anchor="b">
                    <a:lnL>
                      <a:noFill/>
                    </a:lnL>
                    <a:lnR>
                      <a:noFill/>
                    </a:lnR>
                    <a:lnT>
                      <a:noFill/>
                    </a:lnT>
                    <a:lnB>
                      <a:noFill/>
                    </a:lnB>
                  </a:tcPr>
                </a:tc>
              </a:tr>
              <a:tr h="164635">
                <a:tc>
                  <a:txBody>
                    <a:bodyPr/>
                    <a:lstStyle/>
                    <a:p>
                      <a:pPr algn="l" fontAlgn="b"/>
                      <a:r>
                        <a:rPr lang="en-US" sz="900" b="1" i="0" u="none" strike="noStrike" dirty="0">
                          <a:solidFill>
                            <a:schemeClr val="tx1"/>
                          </a:solidFill>
                          <a:effectLst/>
                          <a:latin typeface="+mn-lt"/>
                        </a:rPr>
                        <a:t>Gender</a:t>
                      </a:r>
                    </a:p>
                  </a:txBody>
                  <a:tcPr marL="5296" marR="5296" marT="5296" marB="0" anchor="b">
                    <a:lnL>
                      <a:noFill/>
                    </a:lnL>
                    <a:lnR>
                      <a:noFill/>
                    </a:lnR>
                    <a:lnT>
                      <a:noFill/>
                    </a:lnT>
                    <a:lnB>
                      <a:noFill/>
                    </a:lnB>
                  </a:tcPr>
                </a:tc>
                <a:tc>
                  <a:txBody>
                    <a:bodyPr/>
                    <a:lstStyle/>
                    <a:p>
                      <a:pPr algn="ctr" fontAlgn="b"/>
                      <a:endParaRPr lang="en-US" sz="900" b="0" i="0" u="none" strike="noStrike">
                        <a:solidFill>
                          <a:schemeClr val="tx1"/>
                        </a:solidFill>
                        <a:effectLst/>
                        <a:latin typeface="+mn-lt"/>
                      </a:endParaRPr>
                    </a:p>
                  </a:txBody>
                  <a:tcPr marL="5296" marR="5296" marT="5296" marB="0" anchor="b">
                    <a:lnL>
                      <a:noFill/>
                    </a:lnL>
                    <a:lnR>
                      <a:noFill/>
                    </a:lnR>
                    <a:lnT>
                      <a:noFill/>
                    </a:lnT>
                    <a:lnB>
                      <a:noFill/>
                    </a:lnB>
                  </a:tcPr>
                </a:tc>
                <a:tc>
                  <a:txBody>
                    <a:bodyPr/>
                    <a:lstStyle/>
                    <a:p>
                      <a:endParaRPr lang="en-US" sz="900">
                        <a:latin typeface="+mn-lt"/>
                      </a:endParaRPr>
                    </a:p>
                  </a:txBody>
                  <a:tcPr marL="5296" marR="5296" marT="5296" marB="0" anchor="b">
                    <a:lnL>
                      <a:noFill/>
                    </a:lnL>
                    <a:lnR>
                      <a:noFill/>
                    </a:lnR>
                    <a:lnT>
                      <a:noFill/>
                    </a:lnT>
                    <a:lnB>
                      <a:noFill/>
                    </a:lnB>
                  </a:tcPr>
                </a:tc>
                <a:tc>
                  <a:txBody>
                    <a:bodyPr/>
                    <a:lstStyle/>
                    <a:p>
                      <a:pPr algn="ctr" fontAlgn="b"/>
                      <a:endParaRPr lang="en-US" sz="900" b="0" i="0" u="none" strike="noStrike" dirty="0">
                        <a:solidFill>
                          <a:schemeClr val="tx1"/>
                        </a:solidFill>
                        <a:effectLst/>
                        <a:latin typeface="+mn-lt"/>
                      </a:endParaRPr>
                    </a:p>
                  </a:txBody>
                  <a:tcPr marL="5296" marR="5296" marT="5296" marB="0" anchor="b">
                    <a:lnL>
                      <a:noFill/>
                    </a:lnL>
                    <a:lnR>
                      <a:noFill/>
                    </a:lnR>
                    <a:lnT>
                      <a:noFill/>
                    </a:lnT>
                    <a:lnB>
                      <a:noFill/>
                    </a:lnB>
                  </a:tcPr>
                </a:tc>
              </a:tr>
              <a:tr h="164635">
                <a:tc>
                  <a:txBody>
                    <a:bodyPr/>
                    <a:lstStyle/>
                    <a:p>
                      <a:pPr algn="l" fontAlgn="b"/>
                      <a:r>
                        <a:rPr lang="en-US" sz="900" b="0" i="0" u="none" strike="noStrike" dirty="0">
                          <a:solidFill>
                            <a:schemeClr val="tx1"/>
                          </a:solidFill>
                          <a:effectLst/>
                          <a:latin typeface="+mn-lt"/>
                        </a:rPr>
                        <a:t>   Male</a:t>
                      </a:r>
                    </a:p>
                  </a:txBody>
                  <a:tcPr marL="5296" marR="5296" marT="5296" marB="0" anchor="b">
                    <a:lnL>
                      <a:noFill/>
                    </a:lnL>
                    <a:lnR>
                      <a:noFill/>
                    </a:lnR>
                    <a:lnT>
                      <a:noFill/>
                    </a:lnT>
                    <a:lnB>
                      <a:noFill/>
                    </a:lnB>
                  </a:tcPr>
                </a:tc>
                <a:tc>
                  <a:txBody>
                    <a:bodyPr/>
                    <a:lstStyle/>
                    <a:p>
                      <a:pPr algn="ctr" fontAlgn="b"/>
                      <a:r>
                        <a:rPr lang="en-US" sz="900" b="0" i="0" u="none" strike="noStrike" dirty="0">
                          <a:solidFill>
                            <a:schemeClr val="tx1"/>
                          </a:solidFill>
                          <a:effectLst/>
                          <a:latin typeface="+mn-lt"/>
                        </a:rPr>
                        <a:t>84%</a:t>
                      </a:r>
                    </a:p>
                  </a:txBody>
                  <a:tcPr marL="5296" marR="5296" marT="5296" marB="0" anchor="b">
                    <a:lnL>
                      <a:noFill/>
                    </a:lnL>
                    <a:lnR>
                      <a:noFill/>
                    </a:lnR>
                    <a:lnT>
                      <a:noFill/>
                    </a:lnT>
                    <a:lnB>
                      <a:noFill/>
                    </a:lnB>
                  </a:tcPr>
                </a:tc>
                <a:tc>
                  <a:txBody>
                    <a:bodyPr/>
                    <a:lstStyle/>
                    <a:p>
                      <a:endParaRPr lang="en-US" sz="900">
                        <a:latin typeface="+mn-lt"/>
                      </a:endParaRPr>
                    </a:p>
                  </a:txBody>
                  <a:tcPr marL="5296" marR="5296" marT="5296" marB="0" anchor="b">
                    <a:lnL>
                      <a:noFill/>
                    </a:lnL>
                    <a:lnR>
                      <a:noFill/>
                    </a:lnR>
                    <a:lnT>
                      <a:noFill/>
                    </a:lnT>
                    <a:lnB>
                      <a:noFill/>
                    </a:lnB>
                  </a:tcPr>
                </a:tc>
                <a:tc>
                  <a:txBody>
                    <a:bodyPr/>
                    <a:lstStyle/>
                    <a:p>
                      <a:pPr algn="ctr" fontAlgn="b"/>
                      <a:r>
                        <a:rPr lang="en-US" sz="900" b="0" i="0" u="none" strike="noStrike" dirty="0">
                          <a:solidFill>
                            <a:schemeClr val="tx1"/>
                          </a:solidFill>
                          <a:effectLst/>
                          <a:latin typeface="+mn-lt"/>
                        </a:rPr>
                        <a:t>91%</a:t>
                      </a:r>
                    </a:p>
                  </a:txBody>
                  <a:tcPr marL="5296" marR="5296" marT="5296" marB="0" anchor="b">
                    <a:lnL>
                      <a:noFill/>
                    </a:lnL>
                    <a:lnR>
                      <a:noFill/>
                    </a:lnR>
                    <a:lnT>
                      <a:noFill/>
                    </a:lnT>
                    <a:lnB>
                      <a:noFill/>
                    </a:lnB>
                  </a:tcPr>
                </a:tc>
              </a:tr>
              <a:tr h="164635">
                <a:tc>
                  <a:txBody>
                    <a:bodyPr/>
                    <a:lstStyle/>
                    <a:p>
                      <a:pPr algn="l" fontAlgn="b"/>
                      <a:r>
                        <a:rPr lang="en-US" sz="900" b="0" i="0" u="none" strike="noStrike" dirty="0">
                          <a:solidFill>
                            <a:srgbClr val="FF0000"/>
                          </a:solidFill>
                          <a:effectLst/>
                          <a:latin typeface="+mn-lt"/>
                        </a:rPr>
                        <a:t>   Female</a:t>
                      </a:r>
                    </a:p>
                  </a:txBody>
                  <a:tcPr marL="5296" marR="5296" marT="5296" marB="0" anchor="b">
                    <a:lnL>
                      <a:noFill/>
                    </a:lnL>
                    <a:lnR>
                      <a:noFill/>
                    </a:lnR>
                    <a:lnT>
                      <a:noFill/>
                    </a:lnT>
                    <a:lnB>
                      <a:noFill/>
                    </a:lnB>
                  </a:tcPr>
                </a:tc>
                <a:tc>
                  <a:txBody>
                    <a:bodyPr/>
                    <a:lstStyle/>
                    <a:p>
                      <a:pPr algn="ctr" fontAlgn="b"/>
                      <a:r>
                        <a:rPr lang="en-US" sz="900" b="0" i="0" u="none" strike="noStrike" dirty="0">
                          <a:solidFill>
                            <a:srgbClr val="FF0000"/>
                          </a:solidFill>
                          <a:effectLst/>
                          <a:latin typeface="+mn-lt"/>
                        </a:rPr>
                        <a:t>81%</a:t>
                      </a:r>
                    </a:p>
                  </a:txBody>
                  <a:tcPr marL="5296" marR="5296" marT="5296" marB="0" anchor="b">
                    <a:lnL>
                      <a:noFill/>
                    </a:lnL>
                    <a:lnR>
                      <a:noFill/>
                    </a:lnR>
                    <a:lnT>
                      <a:noFill/>
                    </a:lnT>
                    <a:lnB>
                      <a:noFill/>
                    </a:lnB>
                  </a:tcPr>
                </a:tc>
                <a:tc>
                  <a:txBody>
                    <a:bodyPr/>
                    <a:lstStyle/>
                    <a:p>
                      <a:endParaRPr lang="en-US" sz="900">
                        <a:solidFill>
                          <a:srgbClr val="FF0000"/>
                        </a:solidFill>
                        <a:latin typeface="+mn-lt"/>
                      </a:endParaRPr>
                    </a:p>
                  </a:txBody>
                  <a:tcPr marL="5296" marR="5296" marT="5296" marB="0" anchor="b">
                    <a:lnL>
                      <a:noFill/>
                    </a:lnL>
                    <a:lnR>
                      <a:noFill/>
                    </a:lnR>
                    <a:lnT>
                      <a:noFill/>
                    </a:lnT>
                    <a:lnB>
                      <a:noFill/>
                    </a:lnB>
                  </a:tcPr>
                </a:tc>
                <a:tc>
                  <a:txBody>
                    <a:bodyPr/>
                    <a:lstStyle/>
                    <a:p>
                      <a:pPr algn="ctr" fontAlgn="b"/>
                      <a:r>
                        <a:rPr lang="en-US" sz="900" b="0" i="0" u="none" strike="noStrike" dirty="0">
                          <a:solidFill>
                            <a:srgbClr val="FF0000"/>
                          </a:solidFill>
                          <a:effectLst/>
                          <a:latin typeface="+mn-lt"/>
                        </a:rPr>
                        <a:t>86%</a:t>
                      </a:r>
                    </a:p>
                  </a:txBody>
                  <a:tcPr marL="5296" marR="5296" marT="5296" marB="0" anchor="b">
                    <a:lnL>
                      <a:noFill/>
                    </a:lnL>
                    <a:lnR>
                      <a:noFill/>
                    </a:lnR>
                    <a:lnT>
                      <a:noFill/>
                    </a:lnT>
                    <a:lnB>
                      <a:noFill/>
                    </a:lnB>
                  </a:tcPr>
                </a:tc>
              </a:tr>
              <a:tr h="164635">
                <a:tc>
                  <a:txBody>
                    <a:bodyPr/>
                    <a:lstStyle/>
                    <a:p>
                      <a:pPr algn="l" fontAlgn="b"/>
                      <a:r>
                        <a:rPr lang="en-US" sz="900" b="0" i="0" u="none" strike="noStrike">
                          <a:solidFill>
                            <a:schemeClr val="tx1"/>
                          </a:solidFill>
                          <a:effectLst/>
                          <a:latin typeface="+mn-lt"/>
                        </a:rPr>
                        <a:t>   Transfemale</a:t>
                      </a:r>
                      <a:r>
                        <a:rPr lang="en-US" sz="900" b="0" i="0" u="none" strike="noStrike" baseline="30000">
                          <a:solidFill>
                            <a:schemeClr val="tx1"/>
                          </a:solidFill>
                          <a:effectLst/>
                          <a:latin typeface="+mn-lt"/>
                        </a:rPr>
                        <a:t>1</a:t>
                      </a:r>
                      <a:endParaRPr lang="en-US" sz="900" b="0" i="0" u="none" strike="noStrike">
                        <a:solidFill>
                          <a:schemeClr val="tx1"/>
                        </a:solidFill>
                        <a:effectLst/>
                        <a:latin typeface="+mn-lt"/>
                      </a:endParaRPr>
                    </a:p>
                  </a:txBody>
                  <a:tcPr marL="5296" marR="5296" marT="5296" marB="0" anchor="b">
                    <a:lnL>
                      <a:noFill/>
                    </a:lnL>
                    <a:lnR>
                      <a:noFill/>
                    </a:lnR>
                    <a:lnT>
                      <a:noFill/>
                    </a:lnT>
                    <a:lnB>
                      <a:noFill/>
                    </a:lnB>
                  </a:tcPr>
                </a:tc>
                <a:tc>
                  <a:txBody>
                    <a:bodyPr/>
                    <a:lstStyle/>
                    <a:p>
                      <a:pPr algn="ctr" fontAlgn="b"/>
                      <a:r>
                        <a:rPr lang="en-US" sz="900" b="0" i="0" u="none" strike="noStrike">
                          <a:solidFill>
                            <a:schemeClr val="tx1"/>
                          </a:solidFill>
                          <a:effectLst/>
                          <a:latin typeface="+mn-lt"/>
                        </a:rPr>
                        <a:t>84%</a:t>
                      </a:r>
                    </a:p>
                  </a:txBody>
                  <a:tcPr marL="5296" marR="5296" marT="5296" marB="0" anchor="b">
                    <a:lnL>
                      <a:noFill/>
                    </a:lnL>
                    <a:lnR>
                      <a:noFill/>
                    </a:lnR>
                    <a:lnT>
                      <a:noFill/>
                    </a:lnT>
                    <a:lnB>
                      <a:noFill/>
                    </a:lnB>
                  </a:tcPr>
                </a:tc>
                <a:tc>
                  <a:txBody>
                    <a:bodyPr/>
                    <a:lstStyle/>
                    <a:p>
                      <a:endParaRPr lang="en-US" sz="900">
                        <a:latin typeface="+mn-lt"/>
                      </a:endParaRPr>
                    </a:p>
                  </a:txBody>
                  <a:tcPr marL="5296" marR="5296" marT="5296" marB="0" anchor="b">
                    <a:lnL>
                      <a:noFill/>
                    </a:lnL>
                    <a:lnR>
                      <a:noFill/>
                    </a:lnR>
                    <a:lnT>
                      <a:noFill/>
                    </a:lnT>
                    <a:lnB>
                      <a:noFill/>
                    </a:lnB>
                  </a:tcPr>
                </a:tc>
                <a:tc>
                  <a:txBody>
                    <a:bodyPr/>
                    <a:lstStyle/>
                    <a:p>
                      <a:pPr algn="ctr" fontAlgn="b"/>
                      <a:r>
                        <a:rPr lang="en-US" sz="900" b="0" i="0" u="none" strike="noStrike" dirty="0">
                          <a:solidFill>
                            <a:schemeClr val="tx1"/>
                          </a:solidFill>
                          <a:effectLst/>
                          <a:latin typeface="+mn-lt"/>
                        </a:rPr>
                        <a:t>90%</a:t>
                      </a:r>
                    </a:p>
                  </a:txBody>
                  <a:tcPr marL="5296" marR="5296" marT="5296" marB="0" anchor="b">
                    <a:lnL>
                      <a:noFill/>
                    </a:lnL>
                    <a:lnR>
                      <a:noFill/>
                    </a:lnR>
                    <a:lnT>
                      <a:noFill/>
                    </a:lnT>
                    <a:lnB>
                      <a:noFill/>
                    </a:lnB>
                  </a:tcPr>
                </a:tc>
              </a:tr>
              <a:tr h="53731">
                <a:tc>
                  <a:txBody>
                    <a:bodyPr/>
                    <a:lstStyle/>
                    <a:p>
                      <a:pPr algn="l" fontAlgn="b"/>
                      <a:endParaRPr lang="en-US" sz="300" b="0" i="0" u="none" strike="noStrike">
                        <a:solidFill>
                          <a:schemeClr val="tx1"/>
                        </a:solidFill>
                        <a:effectLst/>
                        <a:latin typeface="+mn-lt"/>
                      </a:endParaRPr>
                    </a:p>
                  </a:txBody>
                  <a:tcPr marL="5296" marR="5296" marT="5296" marB="0" anchor="b">
                    <a:lnL>
                      <a:noFill/>
                    </a:lnL>
                    <a:lnR>
                      <a:noFill/>
                    </a:lnR>
                    <a:lnT>
                      <a:noFill/>
                    </a:lnT>
                    <a:lnB>
                      <a:noFill/>
                    </a:lnB>
                  </a:tcPr>
                </a:tc>
                <a:tc>
                  <a:txBody>
                    <a:bodyPr/>
                    <a:lstStyle/>
                    <a:p>
                      <a:pPr algn="ctr" fontAlgn="b"/>
                      <a:endParaRPr lang="en-US" sz="300" b="0" i="0" u="none" strike="noStrike">
                        <a:solidFill>
                          <a:schemeClr val="tx1"/>
                        </a:solidFill>
                        <a:effectLst/>
                        <a:latin typeface="+mn-lt"/>
                      </a:endParaRPr>
                    </a:p>
                  </a:txBody>
                  <a:tcPr marL="5296" marR="5296" marT="5296" marB="0" anchor="b">
                    <a:lnL>
                      <a:noFill/>
                    </a:lnL>
                    <a:lnR>
                      <a:noFill/>
                    </a:lnR>
                    <a:lnT>
                      <a:noFill/>
                    </a:lnT>
                    <a:lnB>
                      <a:noFill/>
                    </a:lnB>
                  </a:tcPr>
                </a:tc>
                <a:tc>
                  <a:txBody>
                    <a:bodyPr/>
                    <a:lstStyle/>
                    <a:p>
                      <a:endParaRPr lang="en-US" sz="300">
                        <a:latin typeface="+mn-lt"/>
                      </a:endParaRPr>
                    </a:p>
                  </a:txBody>
                  <a:tcPr marL="5296" marR="5296" marT="5296" marB="0" anchor="b">
                    <a:lnL>
                      <a:noFill/>
                    </a:lnL>
                    <a:lnR>
                      <a:noFill/>
                    </a:lnR>
                    <a:lnT>
                      <a:noFill/>
                    </a:lnT>
                    <a:lnB>
                      <a:noFill/>
                    </a:lnB>
                  </a:tcPr>
                </a:tc>
                <a:tc>
                  <a:txBody>
                    <a:bodyPr/>
                    <a:lstStyle/>
                    <a:p>
                      <a:pPr algn="ctr" fontAlgn="b"/>
                      <a:endParaRPr lang="en-US" sz="300" b="0" i="0" u="none" strike="noStrike" dirty="0">
                        <a:solidFill>
                          <a:schemeClr val="tx1"/>
                        </a:solidFill>
                        <a:effectLst/>
                        <a:latin typeface="+mn-lt"/>
                      </a:endParaRPr>
                    </a:p>
                  </a:txBody>
                  <a:tcPr marL="5296" marR="5296" marT="5296" marB="0" anchor="b">
                    <a:lnL>
                      <a:noFill/>
                    </a:lnL>
                    <a:lnR>
                      <a:noFill/>
                    </a:lnR>
                    <a:lnT>
                      <a:noFill/>
                    </a:lnT>
                    <a:lnB>
                      <a:noFill/>
                    </a:lnB>
                  </a:tcPr>
                </a:tc>
              </a:tr>
              <a:tr h="164635">
                <a:tc>
                  <a:txBody>
                    <a:bodyPr/>
                    <a:lstStyle/>
                    <a:p>
                      <a:pPr algn="l" fontAlgn="b"/>
                      <a:r>
                        <a:rPr lang="en-US" sz="900" b="1" i="0" u="none" strike="noStrike">
                          <a:solidFill>
                            <a:schemeClr val="tx1"/>
                          </a:solidFill>
                          <a:effectLst/>
                          <a:latin typeface="+mn-lt"/>
                        </a:rPr>
                        <a:t>Race/Ethnicity</a:t>
                      </a:r>
                    </a:p>
                  </a:txBody>
                  <a:tcPr marL="5296" marR="5296" marT="5296" marB="0" anchor="b">
                    <a:lnL>
                      <a:noFill/>
                    </a:lnL>
                    <a:lnR>
                      <a:noFill/>
                    </a:lnR>
                    <a:lnT>
                      <a:noFill/>
                    </a:lnT>
                    <a:lnB>
                      <a:noFill/>
                    </a:lnB>
                  </a:tcPr>
                </a:tc>
                <a:tc>
                  <a:txBody>
                    <a:bodyPr/>
                    <a:lstStyle/>
                    <a:p>
                      <a:pPr algn="ctr" fontAlgn="b"/>
                      <a:endParaRPr lang="en-US" sz="900" b="0" i="0" u="none" strike="noStrike">
                        <a:solidFill>
                          <a:schemeClr val="tx1"/>
                        </a:solidFill>
                        <a:effectLst/>
                        <a:latin typeface="+mn-lt"/>
                      </a:endParaRPr>
                    </a:p>
                  </a:txBody>
                  <a:tcPr marL="5296" marR="5296" marT="5296" marB="0" anchor="b">
                    <a:lnL>
                      <a:noFill/>
                    </a:lnL>
                    <a:lnR>
                      <a:noFill/>
                    </a:lnR>
                    <a:lnT>
                      <a:noFill/>
                    </a:lnT>
                    <a:lnB>
                      <a:noFill/>
                    </a:lnB>
                  </a:tcPr>
                </a:tc>
                <a:tc>
                  <a:txBody>
                    <a:bodyPr/>
                    <a:lstStyle/>
                    <a:p>
                      <a:endParaRPr lang="en-US" sz="900">
                        <a:latin typeface="+mn-lt"/>
                      </a:endParaRPr>
                    </a:p>
                  </a:txBody>
                  <a:tcPr marL="5296" marR="5296" marT="5296" marB="0" anchor="b">
                    <a:lnL>
                      <a:noFill/>
                    </a:lnL>
                    <a:lnR>
                      <a:noFill/>
                    </a:lnR>
                    <a:lnT>
                      <a:noFill/>
                    </a:lnT>
                    <a:lnB>
                      <a:noFill/>
                    </a:lnB>
                  </a:tcPr>
                </a:tc>
                <a:tc>
                  <a:txBody>
                    <a:bodyPr/>
                    <a:lstStyle/>
                    <a:p>
                      <a:pPr algn="ctr" fontAlgn="b"/>
                      <a:endParaRPr lang="en-US" sz="900" b="0" i="0" u="none" strike="noStrike" dirty="0">
                        <a:solidFill>
                          <a:schemeClr val="tx1"/>
                        </a:solidFill>
                        <a:effectLst/>
                        <a:latin typeface="+mn-lt"/>
                      </a:endParaRPr>
                    </a:p>
                  </a:txBody>
                  <a:tcPr marL="5296" marR="5296" marT="5296" marB="0" anchor="b">
                    <a:lnL>
                      <a:noFill/>
                    </a:lnL>
                    <a:lnR>
                      <a:noFill/>
                    </a:lnR>
                    <a:lnT>
                      <a:noFill/>
                    </a:lnT>
                    <a:lnB>
                      <a:noFill/>
                    </a:lnB>
                  </a:tcPr>
                </a:tc>
              </a:tr>
              <a:tr h="164635">
                <a:tc>
                  <a:txBody>
                    <a:bodyPr/>
                    <a:lstStyle/>
                    <a:p>
                      <a:pPr algn="l" fontAlgn="b"/>
                      <a:r>
                        <a:rPr lang="en-US" sz="900" b="0" i="0" u="none" strike="noStrike" dirty="0">
                          <a:solidFill>
                            <a:schemeClr val="tx1"/>
                          </a:solidFill>
                          <a:effectLst/>
                          <a:latin typeface="+mn-lt"/>
                        </a:rPr>
                        <a:t>   White</a:t>
                      </a:r>
                    </a:p>
                  </a:txBody>
                  <a:tcPr marL="5296" marR="5296" marT="5296" marB="0" anchor="b">
                    <a:lnL>
                      <a:noFill/>
                    </a:lnL>
                    <a:lnR>
                      <a:noFill/>
                    </a:lnR>
                    <a:lnT>
                      <a:noFill/>
                    </a:lnT>
                    <a:lnB>
                      <a:noFill/>
                    </a:lnB>
                  </a:tcPr>
                </a:tc>
                <a:tc>
                  <a:txBody>
                    <a:bodyPr/>
                    <a:lstStyle/>
                    <a:p>
                      <a:pPr algn="ctr" fontAlgn="b"/>
                      <a:r>
                        <a:rPr lang="en-US" sz="900" b="0" i="0" u="none" strike="noStrike">
                          <a:solidFill>
                            <a:schemeClr val="tx1"/>
                          </a:solidFill>
                          <a:effectLst/>
                          <a:latin typeface="+mn-lt"/>
                        </a:rPr>
                        <a:t>86%</a:t>
                      </a:r>
                    </a:p>
                  </a:txBody>
                  <a:tcPr marL="5296" marR="5296" marT="5296" marB="0" anchor="b">
                    <a:lnL>
                      <a:noFill/>
                    </a:lnL>
                    <a:lnR>
                      <a:noFill/>
                    </a:lnR>
                    <a:lnT>
                      <a:noFill/>
                    </a:lnT>
                    <a:lnB>
                      <a:noFill/>
                    </a:lnB>
                  </a:tcPr>
                </a:tc>
                <a:tc>
                  <a:txBody>
                    <a:bodyPr/>
                    <a:lstStyle/>
                    <a:p>
                      <a:endParaRPr lang="en-US" sz="900">
                        <a:latin typeface="+mn-lt"/>
                      </a:endParaRPr>
                    </a:p>
                  </a:txBody>
                  <a:tcPr marL="5296" marR="5296" marT="5296" marB="0" anchor="b">
                    <a:lnL>
                      <a:noFill/>
                    </a:lnL>
                    <a:lnR>
                      <a:noFill/>
                    </a:lnR>
                    <a:lnT>
                      <a:noFill/>
                    </a:lnT>
                    <a:lnB>
                      <a:noFill/>
                    </a:lnB>
                  </a:tcPr>
                </a:tc>
                <a:tc>
                  <a:txBody>
                    <a:bodyPr/>
                    <a:lstStyle/>
                    <a:p>
                      <a:pPr algn="ctr" fontAlgn="b"/>
                      <a:r>
                        <a:rPr lang="en-US" sz="900" b="0" i="0" u="none" strike="noStrike" dirty="0">
                          <a:solidFill>
                            <a:schemeClr val="tx1"/>
                          </a:solidFill>
                          <a:effectLst/>
                          <a:latin typeface="+mn-lt"/>
                        </a:rPr>
                        <a:t>92%</a:t>
                      </a:r>
                    </a:p>
                  </a:txBody>
                  <a:tcPr marL="5296" marR="5296" marT="5296" marB="0" anchor="b">
                    <a:lnL>
                      <a:noFill/>
                    </a:lnL>
                    <a:lnR>
                      <a:noFill/>
                    </a:lnR>
                    <a:lnT>
                      <a:noFill/>
                    </a:lnT>
                    <a:lnB>
                      <a:noFill/>
                    </a:lnB>
                  </a:tcPr>
                </a:tc>
              </a:tr>
              <a:tr h="164635">
                <a:tc>
                  <a:txBody>
                    <a:bodyPr/>
                    <a:lstStyle/>
                    <a:p>
                      <a:pPr algn="l" fontAlgn="b"/>
                      <a:r>
                        <a:rPr lang="en-US" sz="900" b="0" i="0" u="none" strike="noStrike" dirty="0">
                          <a:solidFill>
                            <a:srgbClr val="FF0000"/>
                          </a:solidFill>
                          <a:effectLst/>
                          <a:latin typeface="+mn-lt"/>
                        </a:rPr>
                        <a:t>  African American</a:t>
                      </a:r>
                    </a:p>
                  </a:txBody>
                  <a:tcPr marL="5296" marR="5296" marT="5296" marB="0" anchor="b">
                    <a:lnL>
                      <a:noFill/>
                    </a:lnL>
                    <a:lnR>
                      <a:noFill/>
                    </a:lnR>
                    <a:lnT>
                      <a:noFill/>
                    </a:lnT>
                    <a:lnB>
                      <a:noFill/>
                    </a:lnB>
                  </a:tcPr>
                </a:tc>
                <a:tc>
                  <a:txBody>
                    <a:bodyPr/>
                    <a:lstStyle/>
                    <a:p>
                      <a:pPr algn="ctr" fontAlgn="b"/>
                      <a:r>
                        <a:rPr lang="en-US" sz="900" b="0" i="0" u="none" strike="noStrike" dirty="0">
                          <a:solidFill>
                            <a:srgbClr val="FF0000"/>
                          </a:solidFill>
                          <a:effectLst/>
                          <a:latin typeface="+mn-lt"/>
                        </a:rPr>
                        <a:t>81%</a:t>
                      </a:r>
                    </a:p>
                  </a:txBody>
                  <a:tcPr marL="5296" marR="5296" marT="5296" marB="0" anchor="b">
                    <a:lnL>
                      <a:noFill/>
                    </a:lnL>
                    <a:lnR>
                      <a:noFill/>
                    </a:lnR>
                    <a:lnT>
                      <a:noFill/>
                    </a:lnT>
                    <a:lnB>
                      <a:noFill/>
                    </a:lnB>
                  </a:tcPr>
                </a:tc>
                <a:tc>
                  <a:txBody>
                    <a:bodyPr/>
                    <a:lstStyle/>
                    <a:p>
                      <a:endParaRPr lang="en-US" sz="900">
                        <a:solidFill>
                          <a:srgbClr val="FF0000"/>
                        </a:solidFill>
                        <a:latin typeface="+mn-lt"/>
                      </a:endParaRPr>
                    </a:p>
                  </a:txBody>
                  <a:tcPr marL="5296" marR="5296" marT="5296" marB="0" anchor="b">
                    <a:lnL>
                      <a:noFill/>
                    </a:lnL>
                    <a:lnR>
                      <a:noFill/>
                    </a:lnR>
                    <a:lnT>
                      <a:noFill/>
                    </a:lnT>
                    <a:lnB>
                      <a:noFill/>
                    </a:lnB>
                  </a:tcPr>
                </a:tc>
                <a:tc>
                  <a:txBody>
                    <a:bodyPr/>
                    <a:lstStyle/>
                    <a:p>
                      <a:pPr algn="ctr" fontAlgn="b"/>
                      <a:r>
                        <a:rPr lang="en-US" sz="900" b="0" i="0" u="none" strike="noStrike" dirty="0">
                          <a:solidFill>
                            <a:srgbClr val="FF0000"/>
                          </a:solidFill>
                          <a:effectLst/>
                          <a:latin typeface="+mn-lt"/>
                        </a:rPr>
                        <a:t>87%</a:t>
                      </a:r>
                    </a:p>
                  </a:txBody>
                  <a:tcPr marL="5296" marR="5296" marT="5296" marB="0" anchor="b">
                    <a:lnL>
                      <a:noFill/>
                    </a:lnL>
                    <a:lnR>
                      <a:noFill/>
                    </a:lnR>
                    <a:lnT>
                      <a:noFill/>
                    </a:lnT>
                    <a:lnB>
                      <a:noFill/>
                    </a:lnB>
                  </a:tcPr>
                </a:tc>
              </a:tr>
              <a:tr h="164635">
                <a:tc>
                  <a:txBody>
                    <a:bodyPr/>
                    <a:lstStyle/>
                    <a:p>
                      <a:pPr algn="l" fontAlgn="b"/>
                      <a:r>
                        <a:rPr lang="en-US" sz="900" b="0" i="0" u="none" strike="noStrike">
                          <a:solidFill>
                            <a:schemeClr val="tx1"/>
                          </a:solidFill>
                          <a:effectLst/>
                          <a:latin typeface="+mn-lt"/>
                        </a:rPr>
                        <a:t>  Latino</a:t>
                      </a:r>
                    </a:p>
                  </a:txBody>
                  <a:tcPr marL="5296" marR="5296" marT="5296" marB="0" anchor="b">
                    <a:lnL>
                      <a:noFill/>
                    </a:lnL>
                    <a:lnR>
                      <a:noFill/>
                    </a:lnR>
                    <a:lnT>
                      <a:noFill/>
                    </a:lnT>
                    <a:lnB>
                      <a:noFill/>
                    </a:lnB>
                  </a:tcPr>
                </a:tc>
                <a:tc>
                  <a:txBody>
                    <a:bodyPr/>
                    <a:lstStyle/>
                    <a:p>
                      <a:pPr algn="ctr" fontAlgn="b"/>
                      <a:r>
                        <a:rPr lang="en-US" sz="900" b="0" i="0" u="none" strike="noStrike">
                          <a:solidFill>
                            <a:schemeClr val="tx1"/>
                          </a:solidFill>
                          <a:effectLst/>
                          <a:latin typeface="+mn-lt"/>
                        </a:rPr>
                        <a:t>82%</a:t>
                      </a:r>
                    </a:p>
                  </a:txBody>
                  <a:tcPr marL="5296" marR="5296" marT="5296" marB="0" anchor="b">
                    <a:lnL>
                      <a:noFill/>
                    </a:lnL>
                    <a:lnR>
                      <a:noFill/>
                    </a:lnR>
                    <a:lnT>
                      <a:noFill/>
                    </a:lnT>
                    <a:lnB>
                      <a:noFill/>
                    </a:lnB>
                  </a:tcPr>
                </a:tc>
                <a:tc>
                  <a:txBody>
                    <a:bodyPr/>
                    <a:lstStyle/>
                    <a:p>
                      <a:endParaRPr lang="en-US" sz="900">
                        <a:latin typeface="+mn-lt"/>
                      </a:endParaRPr>
                    </a:p>
                  </a:txBody>
                  <a:tcPr marL="5296" marR="5296" marT="5296" marB="0" anchor="b">
                    <a:lnL>
                      <a:noFill/>
                    </a:lnL>
                    <a:lnR>
                      <a:noFill/>
                    </a:lnR>
                    <a:lnT>
                      <a:noFill/>
                    </a:lnT>
                    <a:lnB>
                      <a:noFill/>
                    </a:lnB>
                  </a:tcPr>
                </a:tc>
                <a:tc>
                  <a:txBody>
                    <a:bodyPr/>
                    <a:lstStyle/>
                    <a:p>
                      <a:pPr algn="ctr" fontAlgn="b"/>
                      <a:r>
                        <a:rPr lang="en-US" sz="900" b="0" i="0" u="none" strike="noStrike" dirty="0">
                          <a:solidFill>
                            <a:schemeClr val="tx1"/>
                          </a:solidFill>
                          <a:effectLst/>
                          <a:latin typeface="+mn-lt"/>
                        </a:rPr>
                        <a:t>90%</a:t>
                      </a:r>
                    </a:p>
                  </a:txBody>
                  <a:tcPr marL="5296" marR="5296" marT="5296" marB="0" anchor="b">
                    <a:lnL>
                      <a:noFill/>
                    </a:lnL>
                    <a:lnR>
                      <a:noFill/>
                    </a:lnR>
                    <a:lnT>
                      <a:noFill/>
                    </a:lnT>
                    <a:lnB>
                      <a:noFill/>
                    </a:lnB>
                  </a:tcPr>
                </a:tc>
              </a:tr>
              <a:tr h="164635">
                <a:tc>
                  <a:txBody>
                    <a:bodyPr/>
                    <a:lstStyle/>
                    <a:p>
                      <a:pPr algn="l" fontAlgn="b"/>
                      <a:r>
                        <a:rPr lang="en-US" sz="900" b="0" i="0" u="none" strike="noStrike" dirty="0">
                          <a:solidFill>
                            <a:srgbClr val="FF0000"/>
                          </a:solidFill>
                          <a:effectLst/>
                          <a:latin typeface="+mn-lt"/>
                        </a:rPr>
                        <a:t>  Asian/Pacific Islander</a:t>
                      </a:r>
                    </a:p>
                  </a:txBody>
                  <a:tcPr marL="5296" marR="5296" marT="5296" marB="0" anchor="b">
                    <a:lnL>
                      <a:noFill/>
                    </a:lnL>
                    <a:lnR>
                      <a:noFill/>
                    </a:lnR>
                    <a:lnT>
                      <a:noFill/>
                    </a:lnT>
                    <a:lnB>
                      <a:noFill/>
                    </a:lnB>
                  </a:tcPr>
                </a:tc>
                <a:tc>
                  <a:txBody>
                    <a:bodyPr/>
                    <a:lstStyle/>
                    <a:p>
                      <a:pPr algn="ctr" fontAlgn="b"/>
                      <a:r>
                        <a:rPr lang="en-US" sz="900" b="0" i="0" u="none" strike="noStrike" dirty="0">
                          <a:solidFill>
                            <a:srgbClr val="FF0000"/>
                          </a:solidFill>
                          <a:effectLst/>
                          <a:latin typeface="+mn-lt"/>
                        </a:rPr>
                        <a:t>79%</a:t>
                      </a:r>
                    </a:p>
                  </a:txBody>
                  <a:tcPr marL="5296" marR="5296" marT="5296" marB="0" anchor="b">
                    <a:lnL>
                      <a:noFill/>
                    </a:lnL>
                    <a:lnR>
                      <a:noFill/>
                    </a:lnR>
                    <a:lnT>
                      <a:noFill/>
                    </a:lnT>
                    <a:lnB>
                      <a:noFill/>
                    </a:lnB>
                  </a:tcPr>
                </a:tc>
                <a:tc>
                  <a:txBody>
                    <a:bodyPr/>
                    <a:lstStyle/>
                    <a:p>
                      <a:endParaRPr lang="en-US" sz="900" dirty="0">
                        <a:solidFill>
                          <a:srgbClr val="FF0000"/>
                        </a:solidFill>
                        <a:latin typeface="+mn-lt"/>
                      </a:endParaRPr>
                    </a:p>
                  </a:txBody>
                  <a:tcPr marL="5296" marR="5296" marT="5296" marB="0" anchor="b">
                    <a:lnL>
                      <a:noFill/>
                    </a:lnL>
                    <a:lnR>
                      <a:noFill/>
                    </a:lnR>
                    <a:lnT>
                      <a:noFill/>
                    </a:lnT>
                    <a:lnB>
                      <a:noFill/>
                    </a:lnB>
                  </a:tcPr>
                </a:tc>
                <a:tc>
                  <a:txBody>
                    <a:bodyPr/>
                    <a:lstStyle/>
                    <a:p>
                      <a:pPr algn="ctr" fontAlgn="b"/>
                      <a:r>
                        <a:rPr lang="en-US" sz="900" b="0" i="0" u="none" strike="noStrike" dirty="0">
                          <a:solidFill>
                            <a:srgbClr val="FF0000"/>
                          </a:solidFill>
                          <a:effectLst/>
                          <a:latin typeface="+mn-lt"/>
                        </a:rPr>
                        <a:t>88%</a:t>
                      </a:r>
                    </a:p>
                  </a:txBody>
                  <a:tcPr marL="5296" marR="5296" marT="5296" marB="0" anchor="b">
                    <a:lnL>
                      <a:noFill/>
                    </a:lnL>
                    <a:lnR>
                      <a:noFill/>
                    </a:lnR>
                    <a:lnT>
                      <a:noFill/>
                    </a:lnT>
                    <a:lnB>
                      <a:noFill/>
                    </a:lnB>
                  </a:tcPr>
                </a:tc>
              </a:tr>
              <a:tr h="164635">
                <a:tc>
                  <a:txBody>
                    <a:bodyPr/>
                    <a:lstStyle/>
                    <a:p>
                      <a:pPr algn="l" fontAlgn="b"/>
                      <a:r>
                        <a:rPr lang="en-US" sz="900" b="0" i="0" u="none" strike="noStrike" dirty="0">
                          <a:solidFill>
                            <a:srgbClr val="FF0000"/>
                          </a:solidFill>
                          <a:effectLst/>
                          <a:latin typeface="+mn-lt"/>
                        </a:rPr>
                        <a:t>  Native American</a:t>
                      </a:r>
                    </a:p>
                  </a:txBody>
                  <a:tcPr marL="5296" marR="5296" marT="5296" marB="0" anchor="b">
                    <a:lnL>
                      <a:noFill/>
                    </a:lnL>
                    <a:lnR>
                      <a:noFill/>
                    </a:lnR>
                    <a:lnT>
                      <a:noFill/>
                    </a:lnT>
                    <a:lnB>
                      <a:noFill/>
                    </a:lnB>
                  </a:tcPr>
                </a:tc>
                <a:tc>
                  <a:txBody>
                    <a:bodyPr/>
                    <a:lstStyle/>
                    <a:p>
                      <a:pPr algn="ctr" fontAlgn="b"/>
                      <a:r>
                        <a:rPr lang="en-US" sz="900" b="0" i="0" u="none" strike="noStrike" dirty="0">
                          <a:solidFill>
                            <a:srgbClr val="FF0000"/>
                          </a:solidFill>
                          <a:effectLst/>
                          <a:latin typeface="+mn-lt"/>
                        </a:rPr>
                        <a:t>71%</a:t>
                      </a:r>
                    </a:p>
                  </a:txBody>
                  <a:tcPr marL="5296" marR="5296" marT="5296" marB="0" anchor="b">
                    <a:lnL>
                      <a:noFill/>
                    </a:lnL>
                    <a:lnR>
                      <a:noFill/>
                    </a:lnR>
                    <a:lnT>
                      <a:noFill/>
                    </a:lnT>
                    <a:lnB>
                      <a:noFill/>
                    </a:lnB>
                  </a:tcPr>
                </a:tc>
                <a:tc>
                  <a:txBody>
                    <a:bodyPr/>
                    <a:lstStyle/>
                    <a:p>
                      <a:endParaRPr lang="en-US" sz="900">
                        <a:solidFill>
                          <a:srgbClr val="FF0000"/>
                        </a:solidFill>
                        <a:latin typeface="+mn-lt"/>
                      </a:endParaRPr>
                    </a:p>
                  </a:txBody>
                  <a:tcPr marL="5296" marR="5296" marT="5296" marB="0" anchor="b">
                    <a:lnL>
                      <a:noFill/>
                    </a:lnL>
                    <a:lnR>
                      <a:noFill/>
                    </a:lnR>
                    <a:lnT>
                      <a:noFill/>
                    </a:lnT>
                    <a:lnB>
                      <a:noFill/>
                    </a:lnB>
                  </a:tcPr>
                </a:tc>
                <a:tc>
                  <a:txBody>
                    <a:bodyPr/>
                    <a:lstStyle/>
                    <a:p>
                      <a:pPr algn="ctr" fontAlgn="b"/>
                      <a:r>
                        <a:rPr lang="en-US" sz="900" b="0" i="0" u="none" strike="noStrike" dirty="0">
                          <a:solidFill>
                            <a:srgbClr val="FF0000"/>
                          </a:solidFill>
                          <a:effectLst/>
                          <a:latin typeface="+mn-lt"/>
                        </a:rPr>
                        <a:t>80%</a:t>
                      </a:r>
                    </a:p>
                  </a:txBody>
                  <a:tcPr marL="5296" marR="5296" marT="5296" marB="0" anchor="b">
                    <a:lnL>
                      <a:noFill/>
                    </a:lnL>
                    <a:lnR>
                      <a:noFill/>
                    </a:lnR>
                    <a:lnT>
                      <a:noFill/>
                    </a:lnT>
                    <a:lnB>
                      <a:noFill/>
                    </a:lnB>
                  </a:tcPr>
                </a:tc>
              </a:tr>
              <a:tr h="164635">
                <a:tc>
                  <a:txBody>
                    <a:bodyPr/>
                    <a:lstStyle/>
                    <a:p>
                      <a:pPr algn="l" fontAlgn="b"/>
                      <a:r>
                        <a:rPr lang="en-US" sz="900" b="0" i="0" u="none" strike="noStrike" dirty="0">
                          <a:solidFill>
                            <a:srgbClr val="FF0000"/>
                          </a:solidFill>
                          <a:effectLst/>
                          <a:latin typeface="+mn-lt"/>
                        </a:rPr>
                        <a:t>  Multiple race</a:t>
                      </a:r>
                    </a:p>
                  </a:txBody>
                  <a:tcPr marL="5296" marR="5296" marT="5296" marB="0" anchor="b">
                    <a:lnL>
                      <a:noFill/>
                    </a:lnL>
                    <a:lnR>
                      <a:noFill/>
                    </a:lnR>
                    <a:lnT>
                      <a:noFill/>
                    </a:lnT>
                    <a:lnB>
                      <a:noFill/>
                    </a:lnB>
                  </a:tcPr>
                </a:tc>
                <a:tc>
                  <a:txBody>
                    <a:bodyPr/>
                    <a:lstStyle/>
                    <a:p>
                      <a:pPr algn="ctr" fontAlgn="b"/>
                      <a:r>
                        <a:rPr lang="en-US" sz="900" b="0" i="0" u="none" strike="noStrike" dirty="0">
                          <a:solidFill>
                            <a:srgbClr val="FF0000"/>
                          </a:solidFill>
                          <a:effectLst/>
                          <a:latin typeface="+mn-lt"/>
                        </a:rPr>
                        <a:t>79%</a:t>
                      </a:r>
                    </a:p>
                  </a:txBody>
                  <a:tcPr marL="5296" marR="5296" marT="5296" marB="0" anchor="b">
                    <a:lnL>
                      <a:noFill/>
                    </a:lnL>
                    <a:lnR>
                      <a:noFill/>
                    </a:lnR>
                    <a:lnT>
                      <a:noFill/>
                    </a:lnT>
                    <a:lnB>
                      <a:noFill/>
                    </a:lnB>
                  </a:tcPr>
                </a:tc>
                <a:tc>
                  <a:txBody>
                    <a:bodyPr/>
                    <a:lstStyle/>
                    <a:p>
                      <a:endParaRPr lang="en-US" sz="900" dirty="0">
                        <a:solidFill>
                          <a:srgbClr val="FF0000"/>
                        </a:solidFill>
                        <a:latin typeface="+mn-lt"/>
                      </a:endParaRPr>
                    </a:p>
                  </a:txBody>
                  <a:tcPr marL="5296" marR="5296" marT="5296" marB="0" anchor="b">
                    <a:lnL>
                      <a:noFill/>
                    </a:lnL>
                    <a:lnR>
                      <a:noFill/>
                    </a:lnR>
                    <a:lnT>
                      <a:noFill/>
                    </a:lnT>
                    <a:lnB>
                      <a:noFill/>
                    </a:lnB>
                  </a:tcPr>
                </a:tc>
                <a:tc>
                  <a:txBody>
                    <a:bodyPr/>
                    <a:lstStyle/>
                    <a:p>
                      <a:pPr algn="ctr" fontAlgn="b"/>
                      <a:r>
                        <a:rPr lang="en-US" sz="900" b="0" i="0" u="none" strike="noStrike" dirty="0">
                          <a:solidFill>
                            <a:srgbClr val="FF0000"/>
                          </a:solidFill>
                          <a:effectLst/>
                          <a:latin typeface="+mn-lt"/>
                        </a:rPr>
                        <a:t>85%</a:t>
                      </a:r>
                    </a:p>
                  </a:txBody>
                  <a:tcPr marL="5296" marR="5296" marT="5296" marB="0" anchor="b">
                    <a:lnL>
                      <a:noFill/>
                    </a:lnL>
                    <a:lnR>
                      <a:noFill/>
                    </a:lnR>
                    <a:lnT>
                      <a:noFill/>
                    </a:lnT>
                    <a:lnB>
                      <a:noFill/>
                    </a:lnB>
                  </a:tcPr>
                </a:tc>
              </a:tr>
              <a:tr h="53731">
                <a:tc>
                  <a:txBody>
                    <a:bodyPr/>
                    <a:lstStyle/>
                    <a:p>
                      <a:pPr algn="l" fontAlgn="b"/>
                      <a:endParaRPr lang="en-US" sz="300" b="0" i="0" u="none" strike="noStrike">
                        <a:solidFill>
                          <a:schemeClr val="tx1"/>
                        </a:solidFill>
                        <a:effectLst/>
                        <a:latin typeface="+mn-lt"/>
                      </a:endParaRPr>
                    </a:p>
                  </a:txBody>
                  <a:tcPr marL="5296" marR="5296" marT="5296" marB="0" anchor="b">
                    <a:lnL>
                      <a:noFill/>
                    </a:lnL>
                    <a:lnR>
                      <a:noFill/>
                    </a:lnR>
                    <a:lnT>
                      <a:noFill/>
                    </a:lnT>
                    <a:lnB>
                      <a:noFill/>
                    </a:lnB>
                  </a:tcPr>
                </a:tc>
                <a:tc>
                  <a:txBody>
                    <a:bodyPr/>
                    <a:lstStyle/>
                    <a:p>
                      <a:pPr algn="ctr" fontAlgn="b"/>
                      <a:endParaRPr lang="en-US" sz="300" b="0" i="0" u="none" strike="noStrike" dirty="0">
                        <a:solidFill>
                          <a:schemeClr val="tx1"/>
                        </a:solidFill>
                        <a:effectLst/>
                        <a:latin typeface="+mn-lt"/>
                      </a:endParaRPr>
                    </a:p>
                  </a:txBody>
                  <a:tcPr marL="5296" marR="5296" marT="5296" marB="0" anchor="b">
                    <a:lnL>
                      <a:noFill/>
                    </a:lnL>
                    <a:lnR>
                      <a:noFill/>
                    </a:lnR>
                    <a:lnT>
                      <a:noFill/>
                    </a:lnT>
                    <a:lnB>
                      <a:noFill/>
                    </a:lnB>
                  </a:tcPr>
                </a:tc>
                <a:tc>
                  <a:txBody>
                    <a:bodyPr/>
                    <a:lstStyle/>
                    <a:p>
                      <a:endParaRPr lang="en-US" sz="300">
                        <a:latin typeface="+mn-lt"/>
                      </a:endParaRPr>
                    </a:p>
                  </a:txBody>
                  <a:tcPr marL="5296" marR="5296" marT="5296" marB="0" anchor="b">
                    <a:lnL>
                      <a:noFill/>
                    </a:lnL>
                    <a:lnR>
                      <a:noFill/>
                    </a:lnR>
                    <a:lnT>
                      <a:noFill/>
                    </a:lnT>
                    <a:lnB>
                      <a:noFill/>
                    </a:lnB>
                  </a:tcPr>
                </a:tc>
                <a:tc>
                  <a:txBody>
                    <a:bodyPr/>
                    <a:lstStyle/>
                    <a:p>
                      <a:pPr algn="ctr" fontAlgn="b"/>
                      <a:endParaRPr lang="en-US" sz="300" b="0" i="0" u="none" strike="noStrike" dirty="0">
                        <a:solidFill>
                          <a:schemeClr val="tx1"/>
                        </a:solidFill>
                        <a:effectLst/>
                        <a:latin typeface="+mn-lt"/>
                      </a:endParaRPr>
                    </a:p>
                  </a:txBody>
                  <a:tcPr marL="5296" marR="5296" marT="5296" marB="0" anchor="b">
                    <a:lnL>
                      <a:noFill/>
                    </a:lnL>
                    <a:lnR>
                      <a:noFill/>
                    </a:lnR>
                    <a:lnT>
                      <a:noFill/>
                    </a:lnT>
                    <a:lnB>
                      <a:noFill/>
                    </a:lnB>
                  </a:tcPr>
                </a:tc>
              </a:tr>
              <a:tr h="164635">
                <a:tc>
                  <a:txBody>
                    <a:bodyPr/>
                    <a:lstStyle/>
                    <a:p>
                      <a:pPr algn="l" fontAlgn="b"/>
                      <a:r>
                        <a:rPr lang="en-US" sz="900" b="1" i="0" u="none" strike="noStrike">
                          <a:solidFill>
                            <a:schemeClr val="tx1"/>
                          </a:solidFill>
                          <a:effectLst/>
                          <a:latin typeface="+mn-lt"/>
                        </a:rPr>
                        <a:t>Transmission Category</a:t>
                      </a:r>
                    </a:p>
                  </a:txBody>
                  <a:tcPr marL="5296" marR="5296" marT="5296" marB="0" anchor="b">
                    <a:lnL>
                      <a:noFill/>
                    </a:lnL>
                    <a:lnR>
                      <a:noFill/>
                    </a:lnR>
                    <a:lnT>
                      <a:noFill/>
                    </a:lnT>
                    <a:lnB>
                      <a:noFill/>
                    </a:lnB>
                  </a:tcPr>
                </a:tc>
                <a:tc>
                  <a:txBody>
                    <a:bodyPr/>
                    <a:lstStyle/>
                    <a:p>
                      <a:pPr algn="ctr" fontAlgn="b"/>
                      <a:endParaRPr lang="en-US" sz="900" b="0" i="0" u="none" strike="noStrike">
                        <a:solidFill>
                          <a:schemeClr val="tx1"/>
                        </a:solidFill>
                        <a:effectLst/>
                        <a:latin typeface="+mn-lt"/>
                      </a:endParaRPr>
                    </a:p>
                  </a:txBody>
                  <a:tcPr marL="5296" marR="5296" marT="5296" marB="0" anchor="b">
                    <a:lnL>
                      <a:noFill/>
                    </a:lnL>
                    <a:lnR>
                      <a:noFill/>
                    </a:lnR>
                    <a:lnT>
                      <a:noFill/>
                    </a:lnT>
                    <a:lnB>
                      <a:noFill/>
                    </a:lnB>
                  </a:tcPr>
                </a:tc>
                <a:tc>
                  <a:txBody>
                    <a:bodyPr/>
                    <a:lstStyle/>
                    <a:p>
                      <a:endParaRPr lang="en-US" sz="900">
                        <a:latin typeface="+mn-lt"/>
                      </a:endParaRPr>
                    </a:p>
                  </a:txBody>
                  <a:tcPr marL="5296" marR="5296" marT="5296" marB="0" anchor="b">
                    <a:lnL>
                      <a:noFill/>
                    </a:lnL>
                    <a:lnR>
                      <a:noFill/>
                    </a:lnR>
                    <a:lnT>
                      <a:noFill/>
                    </a:lnT>
                    <a:lnB>
                      <a:noFill/>
                    </a:lnB>
                  </a:tcPr>
                </a:tc>
                <a:tc>
                  <a:txBody>
                    <a:bodyPr/>
                    <a:lstStyle/>
                    <a:p>
                      <a:pPr algn="ctr" fontAlgn="b"/>
                      <a:endParaRPr lang="en-US" sz="900" b="0" i="0" u="none" strike="noStrike" dirty="0">
                        <a:solidFill>
                          <a:schemeClr val="tx1"/>
                        </a:solidFill>
                        <a:effectLst/>
                        <a:latin typeface="+mn-lt"/>
                      </a:endParaRPr>
                    </a:p>
                  </a:txBody>
                  <a:tcPr marL="5296" marR="5296" marT="5296" marB="0" anchor="b">
                    <a:lnL>
                      <a:noFill/>
                    </a:lnL>
                    <a:lnR>
                      <a:noFill/>
                    </a:lnR>
                    <a:lnT>
                      <a:noFill/>
                    </a:lnT>
                    <a:lnB>
                      <a:noFill/>
                    </a:lnB>
                  </a:tcPr>
                </a:tc>
              </a:tr>
              <a:tr h="164635">
                <a:tc>
                  <a:txBody>
                    <a:bodyPr/>
                    <a:lstStyle/>
                    <a:p>
                      <a:pPr algn="l" fontAlgn="b"/>
                      <a:r>
                        <a:rPr lang="en-US" sz="900" b="0" i="0" u="none" strike="noStrike">
                          <a:solidFill>
                            <a:schemeClr val="tx1"/>
                          </a:solidFill>
                          <a:effectLst/>
                          <a:latin typeface="+mn-lt"/>
                        </a:rPr>
                        <a:t>  MSM</a:t>
                      </a:r>
                    </a:p>
                  </a:txBody>
                  <a:tcPr marL="5296" marR="5296" marT="5296" marB="0" anchor="b">
                    <a:lnL>
                      <a:noFill/>
                    </a:lnL>
                    <a:lnR>
                      <a:noFill/>
                    </a:lnR>
                    <a:lnT>
                      <a:noFill/>
                    </a:lnT>
                    <a:lnB>
                      <a:noFill/>
                    </a:lnB>
                  </a:tcPr>
                </a:tc>
                <a:tc>
                  <a:txBody>
                    <a:bodyPr/>
                    <a:lstStyle/>
                    <a:p>
                      <a:pPr algn="ctr" fontAlgn="b"/>
                      <a:r>
                        <a:rPr lang="en-US" sz="900" b="0" i="0" u="none" strike="noStrike">
                          <a:solidFill>
                            <a:schemeClr val="tx1"/>
                          </a:solidFill>
                          <a:effectLst/>
                          <a:latin typeface="+mn-lt"/>
                        </a:rPr>
                        <a:t>85%</a:t>
                      </a:r>
                    </a:p>
                  </a:txBody>
                  <a:tcPr marL="5296" marR="5296" marT="5296" marB="0" anchor="b">
                    <a:lnL>
                      <a:noFill/>
                    </a:lnL>
                    <a:lnR>
                      <a:noFill/>
                    </a:lnR>
                    <a:lnT>
                      <a:noFill/>
                    </a:lnT>
                    <a:lnB>
                      <a:noFill/>
                    </a:lnB>
                  </a:tcPr>
                </a:tc>
                <a:tc>
                  <a:txBody>
                    <a:bodyPr/>
                    <a:lstStyle/>
                    <a:p>
                      <a:endParaRPr lang="en-US" sz="900">
                        <a:latin typeface="+mn-lt"/>
                      </a:endParaRPr>
                    </a:p>
                  </a:txBody>
                  <a:tcPr marL="5296" marR="5296" marT="5296" marB="0" anchor="b">
                    <a:lnL>
                      <a:noFill/>
                    </a:lnL>
                    <a:lnR>
                      <a:noFill/>
                    </a:lnR>
                    <a:lnT>
                      <a:noFill/>
                    </a:lnT>
                    <a:lnB>
                      <a:noFill/>
                    </a:lnB>
                  </a:tcPr>
                </a:tc>
                <a:tc>
                  <a:txBody>
                    <a:bodyPr/>
                    <a:lstStyle/>
                    <a:p>
                      <a:pPr algn="ctr" fontAlgn="b"/>
                      <a:r>
                        <a:rPr lang="en-US" sz="900" b="0" i="0" u="none" strike="noStrike" dirty="0">
                          <a:solidFill>
                            <a:schemeClr val="tx1"/>
                          </a:solidFill>
                          <a:effectLst/>
                          <a:latin typeface="+mn-lt"/>
                        </a:rPr>
                        <a:t>91%</a:t>
                      </a:r>
                    </a:p>
                  </a:txBody>
                  <a:tcPr marL="5296" marR="5296" marT="5296" marB="0" anchor="b">
                    <a:lnL>
                      <a:noFill/>
                    </a:lnL>
                    <a:lnR>
                      <a:noFill/>
                    </a:lnR>
                    <a:lnT>
                      <a:noFill/>
                    </a:lnT>
                    <a:lnB>
                      <a:noFill/>
                    </a:lnB>
                  </a:tcPr>
                </a:tc>
              </a:tr>
              <a:tr h="164635">
                <a:tc>
                  <a:txBody>
                    <a:bodyPr/>
                    <a:lstStyle/>
                    <a:p>
                      <a:pPr algn="l" fontAlgn="b"/>
                      <a:r>
                        <a:rPr lang="en-US" sz="900" b="0" i="0" u="none" strike="noStrike">
                          <a:solidFill>
                            <a:schemeClr val="tx1"/>
                          </a:solidFill>
                          <a:effectLst/>
                          <a:latin typeface="+mn-lt"/>
                        </a:rPr>
                        <a:t>  PWID</a:t>
                      </a:r>
                    </a:p>
                  </a:txBody>
                  <a:tcPr marL="5296" marR="5296" marT="5296" marB="0" anchor="b">
                    <a:lnL>
                      <a:noFill/>
                    </a:lnL>
                    <a:lnR>
                      <a:noFill/>
                    </a:lnR>
                    <a:lnT>
                      <a:noFill/>
                    </a:lnT>
                    <a:lnB>
                      <a:noFill/>
                    </a:lnB>
                  </a:tcPr>
                </a:tc>
                <a:tc>
                  <a:txBody>
                    <a:bodyPr/>
                    <a:lstStyle/>
                    <a:p>
                      <a:pPr algn="ctr" fontAlgn="b"/>
                      <a:r>
                        <a:rPr lang="en-US" sz="900" b="0" i="0" u="none" strike="noStrike">
                          <a:solidFill>
                            <a:schemeClr val="tx1"/>
                          </a:solidFill>
                          <a:effectLst/>
                          <a:latin typeface="+mn-lt"/>
                        </a:rPr>
                        <a:t>81%</a:t>
                      </a:r>
                    </a:p>
                  </a:txBody>
                  <a:tcPr marL="5296" marR="5296" marT="5296" marB="0" anchor="b">
                    <a:lnL>
                      <a:noFill/>
                    </a:lnL>
                    <a:lnR>
                      <a:noFill/>
                    </a:lnR>
                    <a:lnT>
                      <a:noFill/>
                    </a:lnT>
                    <a:lnB>
                      <a:noFill/>
                    </a:lnB>
                  </a:tcPr>
                </a:tc>
                <a:tc>
                  <a:txBody>
                    <a:bodyPr/>
                    <a:lstStyle/>
                    <a:p>
                      <a:endParaRPr lang="en-US" sz="900">
                        <a:latin typeface="+mn-lt"/>
                      </a:endParaRPr>
                    </a:p>
                  </a:txBody>
                  <a:tcPr marL="5296" marR="5296" marT="5296" marB="0" anchor="b">
                    <a:lnL>
                      <a:noFill/>
                    </a:lnL>
                    <a:lnR>
                      <a:noFill/>
                    </a:lnR>
                    <a:lnT>
                      <a:noFill/>
                    </a:lnT>
                    <a:lnB>
                      <a:noFill/>
                    </a:lnB>
                  </a:tcPr>
                </a:tc>
                <a:tc>
                  <a:txBody>
                    <a:bodyPr/>
                    <a:lstStyle/>
                    <a:p>
                      <a:pPr algn="ctr" fontAlgn="b"/>
                      <a:r>
                        <a:rPr lang="en-US" sz="900" b="0" i="0" u="none" strike="noStrike" dirty="0">
                          <a:solidFill>
                            <a:schemeClr val="tx1"/>
                          </a:solidFill>
                          <a:effectLst/>
                          <a:latin typeface="+mn-lt"/>
                        </a:rPr>
                        <a:t>90%</a:t>
                      </a:r>
                    </a:p>
                  </a:txBody>
                  <a:tcPr marL="5296" marR="5296" marT="5296" marB="0" anchor="b">
                    <a:lnL>
                      <a:noFill/>
                    </a:lnL>
                    <a:lnR>
                      <a:noFill/>
                    </a:lnR>
                    <a:lnT>
                      <a:noFill/>
                    </a:lnT>
                    <a:lnB>
                      <a:noFill/>
                    </a:lnB>
                  </a:tcPr>
                </a:tc>
              </a:tr>
              <a:tr h="164635">
                <a:tc>
                  <a:txBody>
                    <a:bodyPr/>
                    <a:lstStyle/>
                    <a:p>
                      <a:pPr algn="l" fontAlgn="b"/>
                      <a:r>
                        <a:rPr lang="en-US" sz="900" b="0" i="0" u="none" strike="noStrike">
                          <a:solidFill>
                            <a:schemeClr val="tx1"/>
                          </a:solidFill>
                          <a:effectLst/>
                          <a:latin typeface="+mn-lt"/>
                        </a:rPr>
                        <a:t>  MSM-PWID</a:t>
                      </a:r>
                    </a:p>
                  </a:txBody>
                  <a:tcPr marL="5296" marR="5296" marT="5296" marB="0" anchor="b">
                    <a:lnL>
                      <a:noFill/>
                    </a:lnL>
                    <a:lnR>
                      <a:noFill/>
                    </a:lnR>
                    <a:lnT>
                      <a:noFill/>
                    </a:lnT>
                    <a:lnB>
                      <a:noFill/>
                    </a:lnB>
                  </a:tcPr>
                </a:tc>
                <a:tc>
                  <a:txBody>
                    <a:bodyPr/>
                    <a:lstStyle/>
                    <a:p>
                      <a:pPr algn="ctr" fontAlgn="b"/>
                      <a:r>
                        <a:rPr lang="en-US" sz="900" b="0" i="0" u="none" strike="noStrike">
                          <a:solidFill>
                            <a:schemeClr val="tx1"/>
                          </a:solidFill>
                          <a:effectLst/>
                          <a:latin typeface="+mn-lt"/>
                        </a:rPr>
                        <a:t>85%</a:t>
                      </a:r>
                    </a:p>
                  </a:txBody>
                  <a:tcPr marL="5296" marR="5296" marT="5296" marB="0" anchor="b">
                    <a:lnL>
                      <a:noFill/>
                    </a:lnL>
                    <a:lnR>
                      <a:noFill/>
                    </a:lnR>
                    <a:lnT>
                      <a:noFill/>
                    </a:lnT>
                    <a:lnB>
                      <a:noFill/>
                    </a:lnB>
                  </a:tcPr>
                </a:tc>
                <a:tc>
                  <a:txBody>
                    <a:bodyPr/>
                    <a:lstStyle/>
                    <a:p>
                      <a:endParaRPr lang="en-US" sz="900">
                        <a:latin typeface="+mn-lt"/>
                      </a:endParaRPr>
                    </a:p>
                  </a:txBody>
                  <a:tcPr marL="5296" marR="5296" marT="5296" marB="0" anchor="b">
                    <a:lnL>
                      <a:noFill/>
                    </a:lnL>
                    <a:lnR>
                      <a:noFill/>
                    </a:lnR>
                    <a:lnT>
                      <a:noFill/>
                    </a:lnT>
                    <a:lnB>
                      <a:noFill/>
                    </a:lnB>
                  </a:tcPr>
                </a:tc>
                <a:tc>
                  <a:txBody>
                    <a:bodyPr/>
                    <a:lstStyle/>
                    <a:p>
                      <a:pPr algn="ctr" fontAlgn="b"/>
                      <a:r>
                        <a:rPr lang="en-US" sz="900" b="0" i="0" u="none" strike="noStrike" dirty="0">
                          <a:solidFill>
                            <a:schemeClr val="tx1"/>
                          </a:solidFill>
                          <a:effectLst/>
                          <a:latin typeface="+mn-lt"/>
                        </a:rPr>
                        <a:t>90%</a:t>
                      </a:r>
                    </a:p>
                  </a:txBody>
                  <a:tcPr marL="5296" marR="5296" marT="5296" marB="0" anchor="b">
                    <a:lnL>
                      <a:noFill/>
                    </a:lnL>
                    <a:lnR>
                      <a:noFill/>
                    </a:lnR>
                    <a:lnT>
                      <a:noFill/>
                    </a:lnT>
                    <a:lnB>
                      <a:noFill/>
                    </a:lnB>
                  </a:tcPr>
                </a:tc>
              </a:tr>
              <a:tr h="164635">
                <a:tc>
                  <a:txBody>
                    <a:bodyPr/>
                    <a:lstStyle/>
                    <a:p>
                      <a:pPr algn="l" fontAlgn="b"/>
                      <a:r>
                        <a:rPr lang="en-US" sz="900" b="0" i="0" u="none" strike="noStrike" dirty="0">
                          <a:solidFill>
                            <a:srgbClr val="FF0000"/>
                          </a:solidFill>
                          <a:effectLst/>
                          <a:latin typeface="+mn-lt"/>
                        </a:rPr>
                        <a:t>  Heterosexual</a:t>
                      </a:r>
                    </a:p>
                  </a:txBody>
                  <a:tcPr marL="5296" marR="5296" marT="5296" marB="0" anchor="b">
                    <a:lnL>
                      <a:noFill/>
                    </a:lnL>
                    <a:lnR>
                      <a:noFill/>
                    </a:lnR>
                    <a:lnT>
                      <a:noFill/>
                    </a:lnT>
                    <a:lnB>
                      <a:noFill/>
                    </a:lnB>
                  </a:tcPr>
                </a:tc>
                <a:tc>
                  <a:txBody>
                    <a:bodyPr/>
                    <a:lstStyle/>
                    <a:p>
                      <a:pPr algn="ctr" fontAlgn="b"/>
                      <a:r>
                        <a:rPr lang="en-US" sz="900" b="0" i="0" u="none" strike="noStrike" dirty="0">
                          <a:solidFill>
                            <a:srgbClr val="FF0000"/>
                          </a:solidFill>
                          <a:effectLst/>
                          <a:latin typeface="+mn-lt"/>
                        </a:rPr>
                        <a:t>82%</a:t>
                      </a:r>
                    </a:p>
                  </a:txBody>
                  <a:tcPr marL="5296" marR="5296" marT="5296" marB="0" anchor="b">
                    <a:lnL>
                      <a:noFill/>
                    </a:lnL>
                    <a:lnR>
                      <a:noFill/>
                    </a:lnR>
                    <a:lnT>
                      <a:noFill/>
                    </a:lnT>
                    <a:lnB>
                      <a:noFill/>
                    </a:lnB>
                  </a:tcPr>
                </a:tc>
                <a:tc>
                  <a:txBody>
                    <a:bodyPr/>
                    <a:lstStyle/>
                    <a:p>
                      <a:endParaRPr lang="en-US" sz="900" dirty="0">
                        <a:solidFill>
                          <a:srgbClr val="FF0000"/>
                        </a:solidFill>
                        <a:latin typeface="+mn-lt"/>
                      </a:endParaRPr>
                    </a:p>
                  </a:txBody>
                  <a:tcPr marL="5296" marR="5296" marT="5296" marB="0" anchor="b">
                    <a:lnL>
                      <a:noFill/>
                    </a:lnL>
                    <a:lnR>
                      <a:noFill/>
                    </a:lnR>
                    <a:lnT>
                      <a:noFill/>
                    </a:lnT>
                    <a:lnB>
                      <a:noFill/>
                    </a:lnB>
                  </a:tcPr>
                </a:tc>
                <a:tc>
                  <a:txBody>
                    <a:bodyPr/>
                    <a:lstStyle/>
                    <a:p>
                      <a:pPr algn="ctr" fontAlgn="b"/>
                      <a:r>
                        <a:rPr lang="en-US" sz="900" b="0" i="0" u="none" strike="noStrike" dirty="0">
                          <a:solidFill>
                            <a:srgbClr val="FF0000"/>
                          </a:solidFill>
                          <a:effectLst/>
                          <a:latin typeface="+mn-lt"/>
                        </a:rPr>
                        <a:t>84%</a:t>
                      </a:r>
                    </a:p>
                  </a:txBody>
                  <a:tcPr marL="5296" marR="5296" marT="5296" marB="0" anchor="b">
                    <a:lnL>
                      <a:noFill/>
                    </a:lnL>
                    <a:lnR>
                      <a:noFill/>
                    </a:lnR>
                    <a:lnT>
                      <a:noFill/>
                    </a:lnT>
                    <a:lnB>
                      <a:noFill/>
                    </a:lnB>
                  </a:tcPr>
                </a:tc>
              </a:tr>
              <a:tr h="53731">
                <a:tc>
                  <a:txBody>
                    <a:bodyPr/>
                    <a:lstStyle/>
                    <a:p>
                      <a:pPr algn="l" fontAlgn="b"/>
                      <a:endParaRPr lang="en-US" sz="300" b="0" i="0" u="none" strike="noStrike">
                        <a:solidFill>
                          <a:schemeClr val="tx1"/>
                        </a:solidFill>
                        <a:effectLst/>
                        <a:latin typeface="+mn-lt"/>
                      </a:endParaRPr>
                    </a:p>
                  </a:txBody>
                  <a:tcPr marL="5296" marR="5296" marT="5296" marB="0" anchor="b">
                    <a:lnL>
                      <a:noFill/>
                    </a:lnL>
                    <a:lnR>
                      <a:noFill/>
                    </a:lnR>
                    <a:lnT>
                      <a:noFill/>
                    </a:lnT>
                    <a:lnB>
                      <a:noFill/>
                    </a:lnB>
                  </a:tcPr>
                </a:tc>
                <a:tc>
                  <a:txBody>
                    <a:bodyPr/>
                    <a:lstStyle/>
                    <a:p>
                      <a:pPr algn="ctr" fontAlgn="b"/>
                      <a:endParaRPr lang="en-US" sz="300" b="0" i="0" u="none" strike="noStrike">
                        <a:solidFill>
                          <a:schemeClr val="tx1"/>
                        </a:solidFill>
                        <a:effectLst/>
                        <a:latin typeface="+mn-lt"/>
                      </a:endParaRPr>
                    </a:p>
                  </a:txBody>
                  <a:tcPr marL="5296" marR="5296" marT="5296" marB="0" anchor="b">
                    <a:lnL>
                      <a:noFill/>
                    </a:lnL>
                    <a:lnR>
                      <a:noFill/>
                    </a:lnR>
                    <a:lnT>
                      <a:noFill/>
                    </a:lnT>
                    <a:lnB>
                      <a:noFill/>
                    </a:lnB>
                  </a:tcPr>
                </a:tc>
                <a:tc>
                  <a:txBody>
                    <a:bodyPr/>
                    <a:lstStyle/>
                    <a:p>
                      <a:endParaRPr lang="en-US" sz="300">
                        <a:latin typeface="+mn-lt"/>
                      </a:endParaRPr>
                    </a:p>
                  </a:txBody>
                  <a:tcPr marL="5296" marR="5296" marT="5296" marB="0" anchor="b">
                    <a:lnL>
                      <a:noFill/>
                    </a:lnL>
                    <a:lnR>
                      <a:noFill/>
                    </a:lnR>
                    <a:lnT>
                      <a:noFill/>
                    </a:lnT>
                    <a:lnB>
                      <a:noFill/>
                    </a:lnB>
                  </a:tcPr>
                </a:tc>
                <a:tc>
                  <a:txBody>
                    <a:bodyPr/>
                    <a:lstStyle/>
                    <a:p>
                      <a:pPr algn="ctr" fontAlgn="b"/>
                      <a:endParaRPr lang="en-US" sz="300" b="0" i="0" u="none" strike="noStrike" dirty="0">
                        <a:solidFill>
                          <a:schemeClr val="tx1"/>
                        </a:solidFill>
                        <a:effectLst/>
                        <a:latin typeface="+mn-lt"/>
                      </a:endParaRPr>
                    </a:p>
                  </a:txBody>
                  <a:tcPr marL="5296" marR="5296" marT="5296" marB="0" anchor="b">
                    <a:lnL>
                      <a:noFill/>
                    </a:lnL>
                    <a:lnR>
                      <a:noFill/>
                    </a:lnR>
                    <a:lnT>
                      <a:noFill/>
                    </a:lnT>
                    <a:lnB>
                      <a:noFill/>
                    </a:lnB>
                  </a:tcPr>
                </a:tc>
              </a:tr>
              <a:tr h="164635">
                <a:tc>
                  <a:txBody>
                    <a:bodyPr/>
                    <a:lstStyle/>
                    <a:p>
                      <a:pPr algn="l" fontAlgn="b"/>
                      <a:r>
                        <a:rPr lang="en-US" sz="900" b="1" i="0" u="none" strike="noStrike">
                          <a:solidFill>
                            <a:schemeClr val="tx1"/>
                          </a:solidFill>
                          <a:effectLst/>
                          <a:latin typeface="+mn-lt"/>
                        </a:rPr>
                        <a:t>Housing Status,  Most Recent </a:t>
                      </a:r>
                    </a:p>
                  </a:txBody>
                  <a:tcPr marL="5296" marR="5296" marT="5296" marB="0" anchor="b">
                    <a:lnL>
                      <a:noFill/>
                    </a:lnL>
                    <a:lnR>
                      <a:noFill/>
                    </a:lnR>
                    <a:lnT>
                      <a:noFill/>
                    </a:lnT>
                    <a:lnB>
                      <a:noFill/>
                    </a:lnB>
                  </a:tcPr>
                </a:tc>
                <a:tc>
                  <a:txBody>
                    <a:bodyPr/>
                    <a:lstStyle/>
                    <a:p>
                      <a:pPr algn="ctr" fontAlgn="b"/>
                      <a:endParaRPr lang="en-US" sz="900" b="0" i="0" u="none" strike="noStrike">
                        <a:solidFill>
                          <a:schemeClr val="tx1"/>
                        </a:solidFill>
                        <a:effectLst/>
                        <a:latin typeface="+mn-lt"/>
                      </a:endParaRPr>
                    </a:p>
                  </a:txBody>
                  <a:tcPr marL="5296" marR="5296" marT="5296" marB="0" anchor="b">
                    <a:lnL>
                      <a:noFill/>
                    </a:lnL>
                    <a:lnR>
                      <a:noFill/>
                    </a:lnR>
                    <a:lnT>
                      <a:noFill/>
                    </a:lnT>
                    <a:lnB>
                      <a:noFill/>
                    </a:lnB>
                  </a:tcPr>
                </a:tc>
                <a:tc>
                  <a:txBody>
                    <a:bodyPr/>
                    <a:lstStyle/>
                    <a:p>
                      <a:endParaRPr lang="en-US" sz="900">
                        <a:latin typeface="+mn-lt"/>
                      </a:endParaRPr>
                    </a:p>
                  </a:txBody>
                  <a:tcPr marL="5296" marR="5296" marT="5296" marB="0" anchor="b">
                    <a:lnL>
                      <a:noFill/>
                    </a:lnL>
                    <a:lnR>
                      <a:noFill/>
                    </a:lnR>
                    <a:lnT>
                      <a:noFill/>
                    </a:lnT>
                    <a:lnB>
                      <a:noFill/>
                    </a:lnB>
                  </a:tcPr>
                </a:tc>
                <a:tc>
                  <a:txBody>
                    <a:bodyPr/>
                    <a:lstStyle/>
                    <a:p>
                      <a:pPr algn="ctr" fontAlgn="b"/>
                      <a:endParaRPr lang="en-US" sz="900" b="0" i="0" u="none" strike="noStrike" dirty="0">
                        <a:solidFill>
                          <a:schemeClr val="tx1"/>
                        </a:solidFill>
                        <a:effectLst/>
                        <a:latin typeface="+mn-lt"/>
                      </a:endParaRPr>
                    </a:p>
                  </a:txBody>
                  <a:tcPr marL="5296" marR="5296" marT="5296" marB="0" anchor="b">
                    <a:lnL>
                      <a:noFill/>
                    </a:lnL>
                    <a:lnR>
                      <a:noFill/>
                    </a:lnR>
                    <a:lnT>
                      <a:noFill/>
                    </a:lnT>
                    <a:lnB>
                      <a:noFill/>
                    </a:lnB>
                  </a:tcPr>
                </a:tc>
              </a:tr>
              <a:tr h="190121">
                <a:tc>
                  <a:txBody>
                    <a:bodyPr/>
                    <a:lstStyle/>
                    <a:p>
                      <a:pPr algn="l" fontAlgn="b"/>
                      <a:r>
                        <a:rPr lang="en-US" sz="900" b="0" i="0" u="none" strike="noStrike" dirty="0">
                          <a:solidFill>
                            <a:schemeClr val="tx1"/>
                          </a:solidFill>
                          <a:effectLst/>
                          <a:latin typeface="+mn-lt"/>
                        </a:rPr>
                        <a:t>  Housed</a:t>
                      </a:r>
                    </a:p>
                  </a:txBody>
                  <a:tcPr marL="5296" marR="5296" marT="5296" marB="0" anchor="b">
                    <a:lnL>
                      <a:noFill/>
                    </a:lnL>
                    <a:lnR>
                      <a:noFill/>
                    </a:lnR>
                    <a:lnT>
                      <a:noFill/>
                    </a:lnT>
                    <a:lnB>
                      <a:noFill/>
                    </a:lnB>
                  </a:tcPr>
                </a:tc>
                <a:tc>
                  <a:txBody>
                    <a:bodyPr/>
                    <a:lstStyle/>
                    <a:p>
                      <a:pPr algn="ctr" fontAlgn="b"/>
                      <a:r>
                        <a:rPr lang="en-US" sz="900" b="0" i="0" u="none" strike="noStrike">
                          <a:solidFill>
                            <a:schemeClr val="tx1"/>
                          </a:solidFill>
                          <a:effectLst/>
                          <a:latin typeface="+mn-lt"/>
                        </a:rPr>
                        <a:t>86%</a:t>
                      </a:r>
                    </a:p>
                  </a:txBody>
                  <a:tcPr marL="5296" marR="5296" marT="5296" marB="0" anchor="b">
                    <a:lnL>
                      <a:noFill/>
                    </a:lnL>
                    <a:lnR>
                      <a:noFill/>
                    </a:lnR>
                    <a:lnT>
                      <a:noFill/>
                    </a:lnT>
                    <a:lnB>
                      <a:noFill/>
                    </a:lnB>
                  </a:tcPr>
                </a:tc>
                <a:tc>
                  <a:txBody>
                    <a:bodyPr/>
                    <a:lstStyle/>
                    <a:p>
                      <a:endParaRPr lang="en-US" sz="900">
                        <a:latin typeface="+mn-lt"/>
                      </a:endParaRPr>
                    </a:p>
                  </a:txBody>
                  <a:tcPr marL="5296" marR="5296" marT="5296" marB="0" anchor="b">
                    <a:lnL>
                      <a:noFill/>
                    </a:lnL>
                    <a:lnR>
                      <a:noFill/>
                    </a:lnR>
                    <a:lnT>
                      <a:noFill/>
                    </a:lnT>
                    <a:lnB>
                      <a:noFill/>
                    </a:lnB>
                  </a:tcPr>
                </a:tc>
                <a:tc>
                  <a:txBody>
                    <a:bodyPr/>
                    <a:lstStyle/>
                    <a:p>
                      <a:pPr algn="ctr" fontAlgn="b"/>
                      <a:r>
                        <a:rPr lang="en-US" sz="900" b="0" i="0" u="none" strike="noStrike" dirty="0">
                          <a:solidFill>
                            <a:schemeClr val="tx1"/>
                          </a:solidFill>
                          <a:effectLst/>
                          <a:latin typeface="+mn-lt"/>
                        </a:rPr>
                        <a:t>91%</a:t>
                      </a:r>
                    </a:p>
                  </a:txBody>
                  <a:tcPr marL="5296" marR="5296" marT="5296" marB="0" anchor="b">
                    <a:lnL>
                      <a:noFill/>
                    </a:lnL>
                    <a:lnR>
                      <a:noFill/>
                    </a:lnR>
                    <a:lnT>
                      <a:noFill/>
                    </a:lnT>
                    <a:lnB>
                      <a:noFill/>
                    </a:lnB>
                  </a:tcPr>
                </a:tc>
              </a:tr>
              <a:tr h="190121">
                <a:tc>
                  <a:txBody>
                    <a:bodyPr/>
                    <a:lstStyle/>
                    <a:p>
                      <a:pPr algn="l" fontAlgn="b"/>
                      <a:r>
                        <a:rPr lang="en-US" sz="900" b="0" i="0" u="none" strike="noStrike" dirty="0">
                          <a:solidFill>
                            <a:srgbClr val="FF0000"/>
                          </a:solidFill>
                          <a:effectLst/>
                          <a:latin typeface="+mn-lt"/>
                        </a:rPr>
                        <a:t>  Homeless</a:t>
                      </a:r>
                    </a:p>
                  </a:txBody>
                  <a:tcPr marL="5296" marR="5296" marT="5296" marB="0" anchor="b">
                    <a:lnL>
                      <a:noFill/>
                    </a:lnL>
                    <a:lnR>
                      <a:noFill/>
                    </a:lnR>
                    <a:lnT>
                      <a:noFill/>
                    </a:lnT>
                    <a:lnB>
                      <a:noFill/>
                    </a:lnB>
                  </a:tcPr>
                </a:tc>
                <a:tc>
                  <a:txBody>
                    <a:bodyPr/>
                    <a:lstStyle/>
                    <a:p>
                      <a:pPr algn="ctr" fontAlgn="b"/>
                      <a:r>
                        <a:rPr lang="en-US" sz="900" b="0" i="0" u="none" strike="noStrike" dirty="0">
                          <a:solidFill>
                            <a:srgbClr val="FF0000"/>
                          </a:solidFill>
                          <a:effectLst/>
                          <a:latin typeface="+mn-lt"/>
                        </a:rPr>
                        <a:t>63%</a:t>
                      </a:r>
                    </a:p>
                  </a:txBody>
                  <a:tcPr marL="5296" marR="5296" marT="5296" marB="0" anchor="b">
                    <a:lnL>
                      <a:noFill/>
                    </a:lnL>
                    <a:lnR>
                      <a:noFill/>
                    </a:lnR>
                    <a:lnT>
                      <a:noFill/>
                    </a:lnT>
                    <a:lnB>
                      <a:noFill/>
                    </a:lnB>
                  </a:tcPr>
                </a:tc>
                <a:tc>
                  <a:txBody>
                    <a:bodyPr/>
                    <a:lstStyle/>
                    <a:p>
                      <a:endParaRPr lang="en-US" sz="900" dirty="0">
                        <a:solidFill>
                          <a:srgbClr val="FF0000"/>
                        </a:solidFill>
                        <a:latin typeface="+mn-lt"/>
                      </a:endParaRPr>
                    </a:p>
                  </a:txBody>
                  <a:tcPr marL="5296" marR="5296" marT="5296" marB="0" anchor="b">
                    <a:lnL>
                      <a:noFill/>
                    </a:lnL>
                    <a:lnR>
                      <a:noFill/>
                    </a:lnR>
                    <a:lnT>
                      <a:noFill/>
                    </a:lnT>
                    <a:lnB>
                      <a:noFill/>
                    </a:lnB>
                  </a:tcPr>
                </a:tc>
                <a:tc>
                  <a:txBody>
                    <a:bodyPr/>
                    <a:lstStyle/>
                    <a:p>
                      <a:pPr algn="ctr" fontAlgn="b"/>
                      <a:r>
                        <a:rPr lang="en-US" sz="900" b="0" i="0" u="none" strike="noStrike" dirty="0">
                          <a:solidFill>
                            <a:srgbClr val="FF0000"/>
                          </a:solidFill>
                          <a:effectLst/>
                          <a:latin typeface="+mn-lt"/>
                        </a:rPr>
                        <a:t>76%</a:t>
                      </a:r>
                    </a:p>
                  </a:txBody>
                  <a:tcPr marL="5296" marR="5296" marT="5296" marB="0" anchor="b">
                    <a:lnL>
                      <a:noFill/>
                    </a:lnL>
                    <a:lnR>
                      <a:noFill/>
                    </a:lnR>
                    <a:lnT>
                      <a:noFill/>
                    </a:lnT>
                    <a:lnB>
                      <a:noFill/>
                    </a:lnB>
                  </a:tcPr>
                </a:tc>
              </a:tr>
              <a:tr h="53731">
                <a:tc>
                  <a:txBody>
                    <a:bodyPr/>
                    <a:lstStyle/>
                    <a:p>
                      <a:pPr algn="l" fontAlgn="b"/>
                      <a:endParaRPr lang="en-US" sz="300" b="0" i="0" u="none" strike="noStrike">
                        <a:solidFill>
                          <a:schemeClr val="tx1"/>
                        </a:solidFill>
                        <a:effectLst/>
                        <a:latin typeface="+mn-lt"/>
                      </a:endParaRPr>
                    </a:p>
                  </a:txBody>
                  <a:tcPr marL="5296" marR="5296" marT="5296" marB="0" anchor="b">
                    <a:lnL>
                      <a:noFill/>
                    </a:lnL>
                    <a:lnR>
                      <a:noFill/>
                    </a:lnR>
                    <a:lnT>
                      <a:noFill/>
                    </a:lnT>
                    <a:lnB>
                      <a:noFill/>
                    </a:lnB>
                  </a:tcPr>
                </a:tc>
                <a:tc>
                  <a:txBody>
                    <a:bodyPr/>
                    <a:lstStyle/>
                    <a:p>
                      <a:pPr algn="ctr" fontAlgn="b"/>
                      <a:endParaRPr lang="en-US" sz="300" b="0" i="0" u="none" strike="noStrike">
                        <a:solidFill>
                          <a:schemeClr val="tx1"/>
                        </a:solidFill>
                        <a:effectLst/>
                        <a:latin typeface="+mn-lt"/>
                      </a:endParaRPr>
                    </a:p>
                  </a:txBody>
                  <a:tcPr marL="5296" marR="5296" marT="5296" marB="0" anchor="b">
                    <a:lnL>
                      <a:noFill/>
                    </a:lnL>
                    <a:lnR>
                      <a:noFill/>
                    </a:lnR>
                    <a:lnT>
                      <a:noFill/>
                    </a:lnT>
                    <a:lnB>
                      <a:noFill/>
                    </a:lnB>
                  </a:tcPr>
                </a:tc>
                <a:tc>
                  <a:txBody>
                    <a:bodyPr/>
                    <a:lstStyle/>
                    <a:p>
                      <a:endParaRPr lang="en-US" sz="300">
                        <a:latin typeface="+mn-lt"/>
                      </a:endParaRPr>
                    </a:p>
                  </a:txBody>
                  <a:tcPr marL="5296" marR="5296" marT="5296" marB="0" anchor="b">
                    <a:lnL>
                      <a:noFill/>
                    </a:lnL>
                    <a:lnR>
                      <a:noFill/>
                    </a:lnR>
                    <a:lnT>
                      <a:noFill/>
                    </a:lnT>
                    <a:lnB>
                      <a:noFill/>
                    </a:lnB>
                  </a:tcPr>
                </a:tc>
                <a:tc>
                  <a:txBody>
                    <a:bodyPr/>
                    <a:lstStyle/>
                    <a:p>
                      <a:pPr algn="ctr" fontAlgn="b"/>
                      <a:endParaRPr lang="en-US" sz="300" b="0" i="0" u="none" strike="noStrike" dirty="0">
                        <a:solidFill>
                          <a:schemeClr val="tx1"/>
                        </a:solidFill>
                        <a:effectLst/>
                        <a:latin typeface="+mn-lt"/>
                      </a:endParaRPr>
                    </a:p>
                  </a:txBody>
                  <a:tcPr marL="5296" marR="5296" marT="5296" marB="0" anchor="b">
                    <a:lnL>
                      <a:noFill/>
                    </a:lnL>
                    <a:lnR>
                      <a:noFill/>
                    </a:lnR>
                    <a:lnT>
                      <a:noFill/>
                    </a:lnT>
                    <a:lnB>
                      <a:noFill/>
                    </a:lnB>
                  </a:tcPr>
                </a:tc>
              </a:tr>
              <a:tr h="190121">
                <a:tc gridSpan="2">
                  <a:txBody>
                    <a:bodyPr/>
                    <a:lstStyle/>
                    <a:p>
                      <a:pPr algn="l" fontAlgn="b"/>
                      <a:r>
                        <a:rPr lang="en-US" sz="900" b="1" i="0" u="none" strike="noStrike">
                          <a:solidFill>
                            <a:schemeClr val="tx1"/>
                          </a:solidFill>
                          <a:effectLst/>
                          <a:latin typeface="+mn-lt"/>
                        </a:rPr>
                        <a:t>Insurance at HIV/AIDS Diagnosis</a:t>
                      </a:r>
                    </a:p>
                  </a:txBody>
                  <a:tcPr marL="5296" marR="5296" marT="5296" marB="0" anchor="b">
                    <a:lnL>
                      <a:noFill/>
                    </a:lnL>
                    <a:lnR>
                      <a:noFill/>
                    </a:lnR>
                    <a:lnT>
                      <a:noFill/>
                    </a:lnT>
                    <a:lnB>
                      <a:noFill/>
                    </a:lnB>
                  </a:tcPr>
                </a:tc>
                <a:tc hMerge="1">
                  <a:txBody>
                    <a:bodyPr/>
                    <a:lstStyle/>
                    <a:p>
                      <a:endParaRPr lang="en-US"/>
                    </a:p>
                  </a:txBody>
                  <a:tcPr/>
                </a:tc>
                <a:tc>
                  <a:txBody>
                    <a:bodyPr/>
                    <a:lstStyle/>
                    <a:p>
                      <a:endParaRPr lang="en-US" sz="900">
                        <a:latin typeface="+mn-lt"/>
                      </a:endParaRPr>
                    </a:p>
                  </a:txBody>
                  <a:tcPr marL="5296" marR="5296" marT="5296" marB="0" anchor="b">
                    <a:lnL>
                      <a:noFill/>
                    </a:lnL>
                    <a:lnR>
                      <a:noFill/>
                    </a:lnR>
                    <a:lnT>
                      <a:noFill/>
                    </a:lnT>
                    <a:lnB>
                      <a:noFill/>
                    </a:lnB>
                  </a:tcPr>
                </a:tc>
                <a:tc>
                  <a:txBody>
                    <a:bodyPr/>
                    <a:lstStyle/>
                    <a:p>
                      <a:pPr algn="ctr" fontAlgn="b"/>
                      <a:endParaRPr lang="en-US" sz="900" b="0" i="0" u="none" strike="noStrike" dirty="0">
                        <a:solidFill>
                          <a:schemeClr val="tx1"/>
                        </a:solidFill>
                        <a:effectLst/>
                        <a:latin typeface="+mn-lt"/>
                      </a:endParaRPr>
                    </a:p>
                  </a:txBody>
                  <a:tcPr marL="5296" marR="5296" marT="5296" marB="0" anchor="b">
                    <a:lnL>
                      <a:noFill/>
                    </a:lnL>
                    <a:lnR>
                      <a:noFill/>
                    </a:lnR>
                    <a:lnT>
                      <a:noFill/>
                    </a:lnT>
                    <a:lnB>
                      <a:noFill/>
                    </a:lnB>
                  </a:tcPr>
                </a:tc>
              </a:tr>
              <a:tr h="190121">
                <a:tc>
                  <a:txBody>
                    <a:bodyPr/>
                    <a:lstStyle/>
                    <a:p>
                      <a:pPr algn="l" fontAlgn="b"/>
                      <a:r>
                        <a:rPr lang="en-US" sz="900" b="0" i="0" u="none" strike="noStrike">
                          <a:solidFill>
                            <a:schemeClr val="tx1"/>
                          </a:solidFill>
                          <a:effectLst/>
                          <a:latin typeface="+mn-lt"/>
                        </a:rPr>
                        <a:t>  Private</a:t>
                      </a:r>
                    </a:p>
                  </a:txBody>
                  <a:tcPr marL="5296" marR="5296" marT="5296" marB="0" anchor="b">
                    <a:lnL>
                      <a:noFill/>
                    </a:lnL>
                    <a:lnR>
                      <a:noFill/>
                    </a:lnR>
                    <a:lnT>
                      <a:noFill/>
                    </a:lnT>
                    <a:lnB>
                      <a:noFill/>
                    </a:lnB>
                  </a:tcPr>
                </a:tc>
                <a:tc>
                  <a:txBody>
                    <a:bodyPr/>
                    <a:lstStyle/>
                    <a:p>
                      <a:pPr algn="ctr" fontAlgn="b"/>
                      <a:r>
                        <a:rPr lang="en-US" sz="900" b="0" i="0" u="none" strike="noStrike">
                          <a:solidFill>
                            <a:schemeClr val="tx1"/>
                          </a:solidFill>
                          <a:effectLst/>
                          <a:latin typeface="+mn-lt"/>
                        </a:rPr>
                        <a:t>89%</a:t>
                      </a:r>
                    </a:p>
                  </a:txBody>
                  <a:tcPr marL="5296" marR="5296" marT="5296" marB="0" anchor="b">
                    <a:lnL>
                      <a:noFill/>
                    </a:lnL>
                    <a:lnR>
                      <a:noFill/>
                    </a:lnR>
                    <a:lnT>
                      <a:noFill/>
                    </a:lnT>
                    <a:lnB>
                      <a:noFill/>
                    </a:lnB>
                  </a:tcPr>
                </a:tc>
                <a:tc>
                  <a:txBody>
                    <a:bodyPr/>
                    <a:lstStyle/>
                    <a:p>
                      <a:endParaRPr lang="en-US" sz="900">
                        <a:latin typeface="+mn-lt"/>
                      </a:endParaRPr>
                    </a:p>
                  </a:txBody>
                  <a:tcPr marL="5296" marR="5296" marT="5296" marB="0" anchor="b">
                    <a:lnL>
                      <a:noFill/>
                    </a:lnL>
                    <a:lnR>
                      <a:noFill/>
                    </a:lnR>
                    <a:lnT>
                      <a:noFill/>
                    </a:lnT>
                    <a:lnB>
                      <a:noFill/>
                    </a:lnB>
                  </a:tcPr>
                </a:tc>
                <a:tc>
                  <a:txBody>
                    <a:bodyPr/>
                    <a:lstStyle/>
                    <a:p>
                      <a:pPr algn="ctr" fontAlgn="b"/>
                      <a:r>
                        <a:rPr lang="en-US" sz="900" b="0" i="0" u="none" strike="noStrike" dirty="0">
                          <a:solidFill>
                            <a:schemeClr val="tx1"/>
                          </a:solidFill>
                          <a:effectLst/>
                          <a:latin typeface="+mn-lt"/>
                        </a:rPr>
                        <a:t>94%</a:t>
                      </a:r>
                    </a:p>
                  </a:txBody>
                  <a:tcPr marL="5296" marR="5296" marT="5296" marB="0" anchor="b">
                    <a:lnL>
                      <a:noFill/>
                    </a:lnL>
                    <a:lnR>
                      <a:noFill/>
                    </a:lnR>
                    <a:lnT>
                      <a:noFill/>
                    </a:lnT>
                    <a:lnB>
                      <a:noFill/>
                    </a:lnB>
                  </a:tcPr>
                </a:tc>
              </a:tr>
              <a:tr h="190121">
                <a:tc>
                  <a:txBody>
                    <a:bodyPr/>
                    <a:lstStyle/>
                    <a:p>
                      <a:pPr algn="l" fontAlgn="b"/>
                      <a:r>
                        <a:rPr lang="en-US" sz="900" b="0" i="0" u="none" strike="noStrike">
                          <a:solidFill>
                            <a:schemeClr val="tx1"/>
                          </a:solidFill>
                          <a:effectLst/>
                          <a:latin typeface="+mn-lt"/>
                        </a:rPr>
                        <a:t>  Public</a:t>
                      </a:r>
                    </a:p>
                  </a:txBody>
                  <a:tcPr marL="5296" marR="5296" marT="5296" marB="0" anchor="b">
                    <a:lnL>
                      <a:noFill/>
                    </a:lnL>
                    <a:lnR>
                      <a:noFill/>
                    </a:lnR>
                    <a:lnT>
                      <a:noFill/>
                    </a:lnT>
                    <a:lnB>
                      <a:noFill/>
                    </a:lnB>
                  </a:tcPr>
                </a:tc>
                <a:tc>
                  <a:txBody>
                    <a:bodyPr/>
                    <a:lstStyle/>
                    <a:p>
                      <a:pPr algn="ctr" fontAlgn="b"/>
                      <a:r>
                        <a:rPr lang="en-US" sz="900" b="0" i="0" u="none" strike="noStrike">
                          <a:solidFill>
                            <a:schemeClr val="tx1"/>
                          </a:solidFill>
                          <a:effectLst/>
                          <a:latin typeface="+mn-lt"/>
                        </a:rPr>
                        <a:t>84%</a:t>
                      </a:r>
                    </a:p>
                  </a:txBody>
                  <a:tcPr marL="5296" marR="5296" marT="5296" marB="0" anchor="b">
                    <a:lnL>
                      <a:noFill/>
                    </a:lnL>
                    <a:lnR>
                      <a:noFill/>
                    </a:lnR>
                    <a:lnT>
                      <a:noFill/>
                    </a:lnT>
                    <a:lnB>
                      <a:noFill/>
                    </a:lnB>
                  </a:tcPr>
                </a:tc>
                <a:tc>
                  <a:txBody>
                    <a:bodyPr/>
                    <a:lstStyle/>
                    <a:p>
                      <a:endParaRPr lang="en-US" sz="900">
                        <a:latin typeface="+mn-lt"/>
                      </a:endParaRPr>
                    </a:p>
                  </a:txBody>
                  <a:tcPr marL="5296" marR="5296" marT="5296" marB="0" anchor="b">
                    <a:lnL>
                      <a:noFill/>
                    </a:lnL>
                    <a:lnR>
                      <a:noFill/>
                    </a:lnR>
                    <a:lnT>
                      <a:noFill/>
                    </a:lnT>
                    <a:lnB>
                      <a:noFill/>
                    </a:lnB>
                  </a:tcPr>
                </a:tc>
                <a:tc>
                  <a:txBody>
                    <a:bodyPr/>
                    <a:lstStyle/>
                    <a:p>
                      <a:pPr algn="ctr" fontAlgn="b"/>
                      <a:r>
                        <a:rPr lang="en-US" sz="900" b="0" i="0" u="none" strike="noStrike" dirty="0">
                          <a:solidFill>
                            <a:schemeClr val="tx1"/>
                          </a:solidFill>
                          <a:effectLst/>
                          <a:latin typeface="+mn-lt"/>
                        </a:rPr>
                        <a:t>88%</a:t>
                      </a:r>
                    </a:p>
                  </a:txBody>
                  <a:tcPr marL="5296" marR="5296" marT="5296" marB="0" anchor="b">
                    <a:lnL>
                      <a:noFill/>
                    </a:lnL>
                    <a:lnR>
                      <a:noFill/>
                    </a:lnR>
                    <a:lnT>
                      <a:noFill/>
                    </a:lnT>
                    <a:lnB>
                      <a:noFill/>
                    </a:lnB>
                  </a:tcPr>
                </a:tc>
              </a:tr>
              <a:tr h="190121">
                <a:tc>
                  <a:txBody>
                    <a:bodyPr/>
                    <a:lstStyle/>
                    <a:p>
                      <a:pPr algn="l" fontAlgn="b"/>
                      <a:r>
                        <a:rPr lang="en-US" sz="900" b="0" i="0" u="none" strike="noStrike">
                          <a:solidFill>
                            <a:schemeClr val="tx1"/>
                          </a:solidFill>
                          <a:effectLst/>
                          <a:latin typeface="+mn-lt"/>
                        </a:rPr>
                        <a:t>  None</a:t>
                      </a:r>
                    </a:p>
                  </a:txBody>
                  <a:tcPr marL="5296" marR="5296" marT="5296" marB="0" anchor="b">
                    <a:lnL>
                      <a:noFill/>
                    </a:lnL>
                    <a:lnR>
                      <a:noFill/>
                    </a:lnR>
                    <a:lnT>
                      <a:noFill/>
                    </a:lnT>
                    <a:lnB>
                      <a:noFill/>
                    </a:lnB>
                  </a:tcPr>
                </a:tc>
                <a:tc>
                  <a:txBody>
                    <a:bodyPr/>
                    <a:lstStyle/>
                    <a:p>
                      <a:pPr algn="ctr" fontAlgn="b"/>
                      <a:r>
                        <a:rPr lang="en-US" sz="900" b="0" i="0" u="none" strike="noStrike">
                          <a:solidFill>
                            <a:schemeClr val="tx1"/>
                          </a:solidFill>
                          <a:effectLst/>
                          <a:latin typeface="+mn-lt"/>
                        </a:rPr>
                        <a:t>80%</a:t>
                      </a:r>
                    </a:p>
                  </a:txBody>
                  <a:tcPr marL="5296" marR="5296" marT="5296" marB="0" anchor="b">
                    <a:lnL>
                      <a:noFill/>
                    </a:lnL>
                    <a:lnR>
                      <a:noFill/>
                    </a:lnR>
                    <a:lnT>
                      <a:noFill/>
                    </a:lnT>
                    <a:lnB>
                      <a:noFill/>
                    </a:lnB>
                  </a:tcPr>
                </a:tc>
                <a:tc>
                  <a:txBody>
                    <a:bodyPr/>
                    <a:lstStyle/>
                    <a:p>
                      <a:endParaRPr lang="en-US" sz="900">
                        <a:latin typeface="+mn-lt"/>
                      </a:endParaRPr>
                    </a:p>
                  </a:txBody>
                  <a:tcPr marL="5296" marR="5296" marT="5296" marB="0" anchor="b">
                    <a:lnL>
                      <a:noFill/>
                    </a:lnL>
                    <a:lnR>
                      <a:noFill/>
                    </a:lnR>
                    <a:lnT>
                      <a:noFill/>
                    </a:lnT>
                    <a:lnB>
                      <a:noFill/>
                    </a:lnB>
                  </a:tcPr>
                </a:tc>
                <a:tc>
                  <a:txBody>
                    <a:bodyPr/>
                    <a:lstStyle/>
                    <a:p>
                      <a:pPr algn="ctr" fontAlgn="b"/>
                      <a:r>
                        <a:rPr lang="en-US" sz="900" b="0" i="0" u="none" strike="noStrike" dirty="0">
                          <a:solidFill>
                            <a:schemeClr val="tx1"/>
                          </a:solidFill>
                          <a:effectLst/>
                          <a:latin typeface="+mn-lt"/>
                        </a:rPr>
                        <a:t>89%</a:t>
                      </a:r>
                    </a:p>
                  </a:txBody>
                  <a:tcPr marL="5296" marR="5296" marT="5296" marB="0" anchor="b">
                    <a:lnL>
                      <a:noFill/>
                    </a:lnL>
                    <a:lnR>
                      <a:noFill/>
                    </a:lnR>
                    <a:lnT>
                      <a:noFill/>
                    </a:lnT>
                    <a:lnB>
                      <a:noFill/>
                    </a:lnB>
                  </a:tcPr>
                </a:tc>
              </a:tr>
            </a:tbl>
          </a:graphicData>
        </a:graphic>
      </p:graphicFrame>
    </p:spTree>
    <p:custDataLst>
      <p:tags r:id="rId1"/>
    </p:custDataLst>
    <p:extLst>
      <p:ext uri="{BB962C8B-B14F-4D97-AF65-F5344CB8AC3E}">
        <p14:creationId xmlns:p14="http://schemas.microsoft.com/office/powerpoint/2010/main" val="41019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924800" cy="838518"/>
          </a:xfrm>
        </p:spPr>
        <p:txBody>
          <a:bodyPr>
            <a:noAutofit/>
          </a:bodyPr>
          <a:lstStyle/>
          <a:p>
            <a:r>
              <a:rPr lang="en-US" sz="3500" dirty="0" smtClean="0"/>
              <a:t>Disparities:  Treatment</a:t>
            </a:r>
            <a:r>
              <a:rPr lang="en-US" sz="3600" dirty="0" smtClean="0"/>
              <a:t/>
            </a:r>
            <a:br>
              <a:rPr lang="en-US" sz="3600" dirty="0" smtClean="0"/>
            </a:br>
            <a:endParaRPr lang="en-US" sz="3600" dirty="0"/>
          </a:p>
        </p:txBody>
      </p:sp>
      <p:sp>
        <p:nvSpPr>
          <p:cNvPr id="3" name="Content Placeholder 2"/>
          <p:cNvSpPr>
            <a:spLocks noGrp="1"/>
          </p:cNvSpPr>
          <p:nvPr>
            <p:ph idx="1"/>
          </p:nvPr>
        </p:nvSpPr>
        <p:spPr>
          <a:xfrm>
            <a:off x="457200" y="1752600"/>
            <a:ext cx="8382000" cy="4373563"/>
          </a:xfrm>
        </p:spPr>
        <p:txBody>
          <a:bodyPr>
            <a:normAutofit/>
          </a:bodyPr>
          <a:lstStyle/>
          <a:p>
            <a:r>
              <a:rPr lang="en-US" sz="2400" b="1" spc="100" dirty="0" smtClean="0"/>
              <a:t>Populations less likely to have started treatment</a:t>
            </a:r>
          </a:p>
          <a:p>
            <a:pPr lvl="1"/>
            <a:r>
              <a:rPr lang="en-US" sz="2200" spc="100" dirty="0" smtClean="0"/>
              <a:t>Women</a:t>
            </a:r>
          </a:p>
          <a:p>
            <a:pPr lvl="1"/>
            <a:r>
              <a:rPr lang="en-US" sz="2200" spc="100" dirty="0" smtClean="0"/>
              <a:t>All races compared to white; particularly </a:t>
            </a:r>
            <a:br>
              <a:rPr lang="en-US" sz="2200" spc="100" dirty="0" smtClean="0"/>
            </a:br>
            <a:r>
              <a:rPr lang="en-US" sz="2200" spc="100" dirty="0" smtClean="0"/>
              <a:t>African-Americans and Native Americans</a:t>
            </a:r>
          </a:p>
          <a:p>
            <a:pPr lvl="1"/>
            <a:r>
              <a:rPr lang="en-US" sz="2200" spc="100" dirty="0" smtClean="0"/>
              <a:t>Heterosexuals and IDU</a:t>
            </a:r>
          </a:p>
          <a:p>
            <a:pPr lvl="1"/>
            <a:r>
              <a:rPr lang="en-US" sz="2200" spc="100" dirty="0" smtClean="0"/>
              <a:t>Homeless</a:t>
            </a:r>
          </a:p>
          <a:p>
            <a:pPr lvl="1"/>
            <a:r>
              <a:rPr lang="en-US" sz="2200" spc="100" dirty="0" smtClean="0"/>
              <a:t>Public or no insurance at diagnosis</a:t>
            </a:r>
          </a:p>
          <a:p>
            <a:pPr lvl="1"/>
            <a:endParaRPr lang="en-US" dirty="0" smtClean="0"/>
          </a:p>
        </p:txBody>
      </p:sp>
    </p:spTree>
    <p:custDataLst>
      <p:tags r:id="rId1"/>
    </p:custDataLst>
    <p:extLst>
      <p:ext uri="{BB962C8B-B14F-4D97-AF65-F5344CB8AC3E}">
        <p14:creationId xmlns:p14="http://schemas.microsoft.com/office/powerpoint/2010/main" val="38202181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604" y="1524000"/>
            <a:ext cx="8534400" cy="5867400"/>
          </a:xfrm>
        </p:spPr>
        <p:txBody>
          <a:bodyPr>
            <a:noAutofit/>
          </a:bodyPr>
          <a:lstStyle/>
          <a:p>
            <a:pPr algn="ctr"/>
            <a:r>
              <a:rPr lang="en-US" sz="3500" b="1" dirty="0" smtClean="0"/>
              <a:t/>
            </a:r>
            <a:br>
              <a:rPr lang="en-US" sz="3500" b="1" dirty="0" smtClean="0"/>
            </a:br>
            <a:r>
              <a:rPr lang="en-US" sz="3500" b="1" dirty="0" smtClean="0"/>
              <a:t>Getting from treatment to </a:t>
            </a:r>
            <a:br>
              <a:rPr lang="en-US" sz="3500" b="1" dirty="0" smtClean="0"/>
            </a:br>
            <a:r>
              <a:rPr lang="en-US" sz="3500" b="1" dirty="0" smtClean="0"/>
              <a:t>viral suppression</a:t>
            </a:r>
            <a:br>
              <a:rPr lang="en-US" sz="3500" b="1" dirty="0" smtClean="0"/>
            </a:br>
            <a:r>
              <a:rPr lang="en-US" sz="3500" b="1" dirty="0" smtClean="0"/>
              <a:t>Step 4</a:t>
            </a:r>
            <a:br>
              <a:rPr lang="en-US" sz="3500" b="1"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t>
            </a:r>
            <a:br>
              <a:rPr lang="en-US" sz="2400" dirty="0" smtClean="0"/>
            </a:br>
            <a:r>
              <a:rPr lang="en-US" sz="2400" dirty="0" smtClean="0"/>
              <a:t/>
            </a:r>
            <a:br>
              <a:rPr lang="en-US" sz="24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endParaRPr lang="en-US" sz="3600" dirty="0"/>
          </a:p>
        </p:txBody>
      </p:sp>
    </p:spTree>
    <p:custDataLst>
      <p:tags r:id="rId1"/>
    </p:custDataLst>
    <p:extLst>
      <p:ext uri="{BB962C8B-B14F-4D97-AF65-F5344CB8AC3E}">
        <p14:creationId xmlns:p14="http://schemas.microsoft.com/office/powerpoint/2010/main" val="41144289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879" y="381000"/>
            <a:ext cx="8356121" cy="1223308"/>
          </a:xfrm>
        </p:spPr>
        <p:txBody>
          <a:bodyPr>
            <a:noAutofit/>
          </a:bodyPr>
          <a:lstStyle/>
          <a:p>
            <a:r>
              <a:rPr lang="en-US" sz="3000" dirty="0" smtClean="0"/>
              <a:t>Care and prevention indicators among new HIV diagnoses, 2010-2012, </a:t>
            </a:r>
            <a:br>
              <a:rPr lang="en-US" sz="3000" dirty="0" smtClean="0"/>
            </a:br>
            <a:r>
              <a:rPr lang="en-US" sz="3000" dirty="0" smtClean="0"/>
              <a:t>San Francisco  (Viral suppression)</a:t>
            </a:r>
            <a:endParaRPr lang="en-US" sz="3000" dirty="0"/>
          </a:p>
        </p:txBody>
      </p:sp>
      <p:graphicFrame>
        <p:nvGraphicFramePr>
          <p:cNvPr id="8" name="Table 7"/>
          <p:cNvGraphicFramePr>
            <a:graphicFrameLocks noGrp="1"/>
          </p:cNvGraphicFramePr>
          <p:nvPr>
            <p:extLst>
              <p:ext uri="{D42A27DB-BD31-4B8C-83A1-F6EECF244321}">
                <p14:modId xmlns:p14="http://schemas.microsoft.com/office/powerpoint/2010/main" val="3559144968"/>
              </p:ext>
            </p:extLst>
          </p:nvPr>
        </p:nvGraphicFramePr>
        <p:xfrm>
          <a:off x="447321" y="2347262"/>
          <a:ext cx="8135368" cy="1888797"/>
        </p:xfrm>
        <a:graphic>
          <a:graphicData uri="http://schemas.openxmlformats.org/drawingml/2006/table">
            <a:tbl>
              <a:tblPr>
                <a:tableStyleId>{8FD4443E-F989-4FC4-A0C8-D5A2AF1F390B}</a:tableStyleId>
              </a:tblPr>
              <a:tblGrid>
                <a:gridCol w="5554637"/>
                <a:gridCol w="794271"/>
                <a:gridCol w="38242"/>
                <a:gridCol w="832513"/>
                <a:gridCol w="40944"/>
                <a:gridCol w="874761"/>
              </a:tblGrid>
              <a:tr h="344221">
                <a:tc>
                  <a:txBody>
                    <a:bodyPr/>
                    <a:lstStyle/>
                    <a:p>
                      <a:pPr marL="91440" lvl="1" algn="l" fontAlgn="b"/>
                      <a:endParaRPr lang="en-US" sz="1600" b="1" i="0" u="none" strike="noStrike" dirty="0">
                        <a:solidFill>
                          <a:schemeClr val="tx1"/>
                        </a:solidFill>
                        <a:latin typeface="Arial" pitchFamily="34" charset="0"/>
                        <a:cs typeface="Arial" pitchFamily="34" charset="0"/>
                      </a:endParaRPr>
                    </a:p>
                  </a:txBody>
                  <a:tcPr marL="6421" marR="6421" marT="64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75000"/>
                      </a:schemeClr>
                    </a:solidFill>
                  </a:tcPr>
                </a:tc>
                <a:tc gridSpan="5">
                  <a:txBody>
                    <a:bodyPr/>
                    <a:lstStyle/>
                    <a:p>
                      <a:pPr algn="ctr" fontAlgn="b"/>
                      <a:r>
                        <a:rPr lang="en-US" sz="1600" b="1" u="none" strike="noStrike" dirty="0">
                          <a:solidFill>
                            <a:schemeClr val="tx1"/>
                          </a:solidFill>
                          <a:latin typeface="Arial" pitchFamily="34" charset="0"/>
                          <a:cs typeface="Arial" pitchFamily="34" charset="0"/>
                        </a:rPr>
                        <a:t>Year</a:t>
                      </a:r>
                      <a:endParaRPr lang="en-US" sz="1600" b="1" i="0" u="none" strike="noStrike" dirty="0">
                        <a:solidFill>
                          <a:schemeClr val="tx1"/>
                        </a:solidFill>
                        <a:latin typeface="Arial" pitchFamily="34" charset="0"/>
                        <a:cs typeface="Arial" pitchFamily="34" charset="0"/>
                      </a:endParaRPr>
                    </a:p>
                  </a:txBody>
                  <a:tcPr marL="6421" marR="6421" marT="64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6144">
                <a:tc>
                  <a:txBody>
                    <a:bodyPr/>
                    <a:lstStyle/>
                    <a:p>
                      <a:pPr marL="91440" lvl="1" algn="l" fontAlgn="ctr"/>
                      <a:r>
                        <a:rPr lang="en-US" sz="1600" b="1" u="none" strike="noStrike" dirty="0">
                          <a:solidFill>
                            <a:schemeClr val="tx1"/>
                          </a:solidFill>
                          <a:latin typeface="Arial" pitchFamily="34" charset="0"/>
                          <a:cs typeface="Arial" pitchFamily="34" charset="0"/>
                        </a:rPr>
                        <a:t>Indicators</a:t>
                      </a:r>
                      <a:endParaRPr lang="en-US" sz="1600" b="1" i="0" u="none" strike="noStrike" dirty="0">
                        <a:solidFill>
                          <a:schemeClr val="tx1"/>
                        </a:solidFill>
                        <a:latin typeface="Arial" pitchFamily="34" charset="0"/>
                        <a:cs typeface="Arial" pitchFamily="34" charset="0"/>
                      </a:endParaRPr>
                    </a:p>
                  </a:txBody>
                  <a:tcPr marL="6421" marR="6421" marT="64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75000"/>
                      </a:schemeClr>
                    </a:solidFill>
                  </a:tcPr>
                </a:tc>
                <a:tc>
                  <a:txBody>
                    <a:bodyPr/>
                    <a:lstStyle/>
                    <a:p>
                      <a:pPr algn="ctr" fontAlgn="ctr"/>
                      <a:r>
                        <a:rPr lang="en-US" sz="1600" b="1" u="none" strike="noStrike">
                          <a:solidFill>
                            <a:schemeClr val="tx1"/>
                          </a:solidFill>
                          <a:latin typeface="Arial" pitchFamily="34" charset="0"/>
                          <a:cs typeface="Arial" pitchFamily="34" charset="0"/>
                        </a:rPr>
                        <a:t>2010</a:t>
                      </a:r>
                      <a:endParaRPr lang="en-US" sz="1600" b="1" i="0" u="none" strike="noStrike">
                        <a:solidFill>
                          <a:schemeClr val="tx1"/>
                        </a:solidFill>
                        <a:latin typeface="Arial" pitchFamily="34" charset="0"/>
                        <a:cs typeface="Arial" pitchFamily="34" charset="0"/>
                      </a:endParaRPr>
                    </a:p>
                  </a:txBody>
                  <a:tcPr marL="6421" marR="6421" marT="6421"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lumMod val="75000"/>
                      </a:schemeClr>
                    </a:solidFill>
                  </a:tcPr>
                </a:tc>
                <a:tc>
                  <a:txBody>
                    <a:bodyPr/>
                    <a:lstStyle/>
                    <a:p>
                      <a:endParaRPr lang="en-US" dirty="0">
                        <a:solidFill>
                          <a:schemeClr val="tx1"/>
                        </a:solidFill>
                      </a:endParaRPr>
                    </a:p>
                  </a:txBody>
                  <a:tcPr marL="6421" marR="6421" marT="6421"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75000"/>
                      </a:schemeClr>
                    </a:solidFill>
                  </a:tcPr>
                </a:tc>
                <a:tc>
                  <a:txBody>
                    <a:bodyPr/>
                    <a:lstStyle/>
                    <a:p>
                      <a:pPr algn="ctr" fontAlgn="ctr"/>
                      <a:r>
                        <a:rPr lang="en-US" sz="1600" b="1" u="none" strike="noStrike">
                          <a:solidFill>
                            <a:schemeClr val="tx1"/>
                          </a:solidFill>
                          <a:latin typeface="Arial" pitchFamily="34" charset="0"/>
                          <a:cs typeface="Arial" pitchFamily="34" charset="0"/>
                        </a:rPr>
                        <a:t>2011</a:t>
                      </a:r>
                      <a:endParaRPr lang="en-US" sz="1600" b="1" i="0" u="none" strike="noStrike">
                        <a:solidFill>
                          <a:schemeClr val="tx1"/>
                        </a:solidFill>
                        <a:latin typeface="Arial" pitchFamily="34" charset="0"/>
                        <a:cs typeface="Arial" pitchFamily="34" charset="0"/>
                      </a:endParaRPr>
                    </a:p>
                  </a:txBody>
                  <a:tcPr marL="6421" marR="6421" marT="6421"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lumMod val="75000"/>
                      </a:schemeClr>
                    </a:solidFill>
                  </a:tcPr>
                </a:tc>
                <a:tc>
                  <a:txBody>
                    <a:bodyPr/>
                    <a:lstStyle/>
                    <a:p>
                      <a:endParaRPr lang="en-US" dirty="0">
                        <a:solidFill>
                          <a:schemeClr val="tx1"/>
                        </a:solidFill>
                      </a:endParaRPr>
                    </a:p>
                  </a:txBody>
                  <a:tcPr marL="6421" marR="6421" marT="6421"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75000"/>
                      </a:schemeClr>
                    </a:solidFill>
                  </a:tcPr>
                </a:tc>
                <a:tc>
                  <a:txBody>
                    <a:bodyPr/>
                    <a:lstStyle/>
                    <a:p>
                      <a:pPr algn="ctr" fontAlgn="ctr"/>
                      <a:r>
                        <a:rPr lang="en-US" sz="1600" b="1" u="none" strike="noStrike" dirty="0">
                          <a:solidFill>
                            <a:schemeClr val="tx1"/>
                          </a:solidFill>
                          <a:latin typeface="Arial" pitchFamily="34" charset="0"/>
                          <a:cs typeface="Arial" pitchFamily="34" charset="0"/>
                        </a:rPr>
                        <a:t>2012</a:t>
                      </a:r>
                      <a:endParaRPr lang="en-US" sz="1600" b="1" i="0" u="none" strike="noStrike" dirty="0">
                        <a:solidFill>
                          <a:schemeClr val="tx1"/>
                        </a:solidFill>
                        <a:latin typeface="Arial" pitchFamily="34" charset="0"/>
                        <a:cs typeface="Arial" pitchFamily="34" charset="0"/>
                      </a:endParaRPr>
                    </a:p>
                  </a:txBody>
                  <a:tcPr marL="6421" marR="6421" marT="64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75000"/>
                      </a:schemeClr>
                    </a:solidFill>
                  </a:tcPr>
                </a:tc>
              </a:tr>
              <a:tr h="386144">
                <a:tc>
                  <a:txBody>
                    <a:bodyPr/>
                    <a:lstStyle/>
                    <a:p>
                      <a:pPr marL="91440" lvl="1" algn="l" fontAlgn="ctr"/>
                      <a:r>
                        <a:rPr lang="en-US" sz="1600" u="none" strike="noStrike" dirty="0">
                          <a:solidFill>
                            <a:schemeClr val="tx1"/>
                          </a:solidFill>
                          <a:latin typeface="Arial" pitchFamily="34" charset="0"/>
                          <a:cs typeface="Arial" pitchFamily="34" charset="0"/>
                        </a:rPr>
                        <a:t>Proportion linked to care within 3 months of diagnosis</a:t>
                      </a:r>
                      <a:endParaRPr lang="en-US" sz="1600" b="0" i="0" u="none" strike="noStrike" dirty="0">
                        <a:solidFill>
                          <a:schemeClr val="tx1"/>
                        </a:solidFill>
                        <a:latin typeface="Arial" pitchFamily="34" charset="0"/>
                        <a:cs typeface="Arial" pitchFamily="34" charset="0"/>
                      </a:endParaRPr>
                    </a:p>
                  </a:txBody>
                  <a:tcPr marL="6421" marR="6421" marT="6421" marB="0" anchor="ctr">
                    <a:lnL w="12700" cap="flat" cmpd="sng" algn="ctr">
                      <a:solidFill>
                        <a:schemeClr val="tx1"/>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tc>
                  <a:txBody>
                    <a:bodyPr/>
                    <a:lstStyle/>
                    <a:p>
                      <a:pPr algn="ctr" fontAlgn="ctr"/>
                      <a:r>
                        <a:rPr lang="en-US" sz="1600" u="none" strike="noStrike">
                          <a:solidFill>
                            <a:schemeClr val="tx1"/>
                          </a:solidFill>
                          <a:latin typeface="Arial" pitchFamily="34" charset="0"/>
                          <a:cs typeface="Arial" pitchFamily="34" charset="0"/>
                        </a:rPr>
                        <a:t>84%</a:t>
                      </a:r>
                      <a:endParaRPr lang="en-US" sz="1600" b="0" i="0" u="none" strike="noStrike">
                        <a:solidFill>
                          <a:schemeClr val="tx1"/>
                        </a:solidFill>
                        <a:latin typeface="Arial" pitchFamily="34" charset="0"/>
                        <a:cs typeface="Arial" pitchFamily="34" charset="0"/>
                      </a:endParaRPr>
                    </a:p>
                  </a:txBody>
                  <a:tcPr marL="6421" marR="6421" marT="6421" marB="0" anchor="ctr">
                    <a:lnL w="12700" cap="flat" cmpd="sng" algn="ctr">
                      <a:solidFill>
                        <a:schemeClr val="accent5">
                          <a:lumMod val="75000"/>
                        </a:schemeClr>
                      </a:solidFill>
                      <a:prstDash val="solid"/>
                      <a:round/>
                      <a:headEnd type="none" w="med" len="med"/>
                      <a:tailEnd type="none" w="med" len="med"/>
                    </a:lnL>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tc>
                  <a:txBody>
                    <a:bodyPr/>
                    <a:lstStyle/>
                    <a:p>
                      <a:endParaRPr lang="en-US">
                        <a:solidFill>
                          <a:schemeClr val="tx1"/>
                        </a:solidFill>
                      </a:endParaRPr>
                    </a:p>
                  </a:txBody>
                  <a:tcPr marL="6421" marR="6421" marT="6421" marB="0" anchor="ctr">
                    <a:lnR w="12700" cap="flat" cmpd="sng" algn="ctr">
                      <a:solidFill>
                        <a:schemeClr val="accent5">
                          <a:lumMod val="75000"/>
                        </a:schemeClr>
                      </a:solidFill>
                      <a:prstDash val="solid"/>
                      <a:round/>
                      <a:headEnd type="none" w="med" len="med"/>
                      <a:tailEnd type="none" w="med" len="med"/>
                    </a:lnR>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tc>
                  <a:txBody>
                    <a:bodyPr/>
                    <a:lstStyle/>
                    <a:p>
                      <a:pPr algn="ctr" fontAlgn="ctr"/>
                      <a:r>
                        <a:rPr lang="en-US" sz="1600" u="none" strike="noStrike">
                          <a:solidFill>
                            <a:schemeClr val="tx1"/>
                          </a:solidFill>
                          <a:latin typeface="Arial" pitchFamily="34" charset="0"/>
                          <a:cs typeface="Arial" pitchFamily="34" charset="0"/>
                        </a:rPr>
                        <a:t>86%</a:t>
                      </a:r>
                      <a:endParaRPr lang="en-US" sz="1600" b="0" i="0" u="none" strike="noStrike">
                        <a:solidFill>
                          <a:schemeClr val="tx1"/>
                        </a:solidFill>
                        <a:latin typeface="Arial" pitchFamily="34" charset="0"/>
                        <a:cs typeface="Arial" pitchFamily="34" charset="0"/>
                      </a:endParaRPr>
                    </a:p>
                  </a:txBody>
                  <a:tcPr marL="6421" marR="6421" marT="6421" marB="0" anchor="ctr">
                    <a:lnL w="12700" cap="flat" cmpd="sng" algn="ctr">
                      <a:solidFill>
                        <a:schemeClr val="accent5">
                          <a:lumMod val="75000"/>
                        </a:schemeClr>
                      </a:solidFill>
                      <a:prstDash val="solid"/>
                      <a:round/>
                      <a:headEnd type="none" w="med" len="med"/>
                      <a:tailEnd type="none" w="med" len="med"/>
                    </a:lnL>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tc>
                  <a:txBody>
                    <a:bodyPr/>
                    <a:lstStyle/>
                    <a:p>
                      <a:endParaRPr lang="en-US">
                        <a:solidFill>
                          <a:schemeClr val="tx1"/>
                        </a:solidFill>
                      </a:endParaRPr>
                    </a:p>
                  </a:txBody>
                  <a:tcPr marL="6421" marR="6421" marT="6421" marB="0" anchor="b">
                    <a:lnR w="12700" cap="flat" cmpd="sng" algn="ctr">
                      <a:solidFill>
                        <a:schemeClr val="accent5">
                          <a:lumMod val="75000"/>
                        </a:schemeClr>
                      </a:solidFill>
                      <a:prstDash val="solid"/>
                      <a:round/>
                      <a:headEnd type="none" w="med" len="med"/>
                      <a:tailEnd type="none" w="med" len="med"/>
                    </a:lnR>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tc>
                  <a:txBody>
                    <a:bodyPr/>
                    <a:lstStyle/>
                    <a:p>
                      <a:pPr algn="ctr" fontAlgn="ctr"/>
                      <a:r>
                        <a:rPr lang="en-US" sz="1600" u="none" strike="noStrike" dirty="0">
                          <a:solidFill>
                            <a:schemeClr val="tx1"/>
                          </a:solidFill>
                          <a:latin typeface="Arial" pitchFamily="34" charset="0"/>
                          <a:cs typeface="Arial" pitchFamily="34" charset="0"/>
                        </a:rPr>
                        <a:t>89%</a:t>
                      </a:r>
                      <a:endParaRPr lang="en-US" sz="1600" b="0" i="0" u="none" strike="noStrike" dirty="0">
                        <a:solidFill>
                          <a:schemeClr val="tx1"/>
                        </a:solidFill>
                        <a:latin typeface="Arial" pitchFamily="34" charset="0"/>
                        <a:cs typeface="Arial" pitchFamily="34" charset="0"/>
                      </a:endParaRPr>
                    </a:p>
                  </a:txBody>
                  <a:tcPr marL="6421" marR="6421" marT="6421" marB="0" anchor="ctr">
                    <a:lnL w="12700" cap="flat" cmpd="sng" algn="ctr">
                      <a:solidFill>
                        <a:schemeClr val="accent5">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tr>
              <a:tr h="386144">
                <a:tc>
                  <a:txBody>
                    <a:bodyPr/>
                    <a:lstStyle/>
                    <a:p>
                      <a:pPr marL="91440" lvl="1" algn="l" fontAlgn="ctr"/>
                      <a:r>
                        <a:rPr lang="en-US" sz="1600" u="none" strike="noStrike" dirty="0">
                          <a:solidFill>
                            <a:schemeClr val="tx1"/>
                          </a:solidFill>
                          <a:latin typeface="Arial" pitchFamily="34" charset="0"/>
                          <a:cs typeface="Arial" pitchFamily="34" charset="0"/>
                        </a:rPr>
                        <a:t>Proportion </a:t>
                      </a:r>
                      <a:r>
                        <a:rPr lang="en-US" sz="1600" u="none" strike="noStrike" dirty="0" smtClean="0">
                          <a:solidFill>
                            <a:schemeClr val="tx1"/>
                          </a:solidFill>
                          <a:latin typeface="Arial" pitchFamily="34" charset="0"/>
                          <a:cs typeface="Arial" pitchFamily="34" charset="0"/>
                        </a:rPr>
                        <a:t>retained</a:t>
                      </a:r>
                      <a:r>
                        <a:rPr lang="en-US" sz="1600" u="none" strike="noStrike" baseline="0" dirty="0" smtClean="0">
                          <a:solidFill>
                            <a:schemeClr val="tx1"/>
                          </a:solidFill>
                          <a:latin typeface="Arial" pitchFamily="34" charset="0"/>
                          <a:cs typeface="Arial" pitchFamily="34" charset="0"/>
                        </a:rPr>
                        <a:t> in care 3-6 months after linkage</a:t>
                      </a:r>
                      <a:endParaRPr lang="en-US" sz="1600" b="0" i="0" u="none" strike="noStrike" dirty="0">
                        <a:solidFill>
                          <a:schemeClr val="tx1"/>
                        </a:solidFill>
                        <a:latin typeface="Arial" pitchFamily="34" charset="0"/>
                        <a:cs typeface="Arial" pitchFamily="34" charset="0"/>
                      </a:endParaRPr>
                    </a:p>
                  </a:txBody>
                  <a:tcPr marL="6421" marR="6421" marT="6421" marB="0" anchor="ctr">
                    <a:lnL w="12700" cap="flat" cmpd="sng" algn="ctr">
                      <a:solidFill>
                        <a:schemeClr val="tx1"/>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tc>
                  <a:txBody>
                    <a:bodyPr/>
                    <a:lstStyle/>
                    <a:p>
                      <a:pPr algn="ctr" fontAlgn="ctr"/>
                      <a:r>
                        <a:rPr lang="en-US" sz="1600" u="none" strike="noStrike" dirty="0" smtClean="0">
                          <a:solidFill>
                            <a:schemeClr val="tx1"/>
                          </a:solidFill>
                          <a:latin typeface="Arial" pitchFamily="34" charset="0"/>
                          <a:cs typeface="Arial" pitchFamily="34" charset="0"/>
                        </a:rPr>
                        <a:t>63%</a:t>
                      </a:r>
                      <a:endParaRPr lang="en-US" sz="1600" b="0" i="0" u="none" strike="noStrike" dirty="0">
                        <a:solidFill>
                          <a:schemeClr val="tx1"/>
                        </a:solidFill>
                        <a:latin typeface="Arial" pitchFamily="34" charset="0"/>
                        <a:cs typeface="Arial" pitchFamily="34" charset="0"/>
                      </a:endParaRPr>
                    </a:p>
                  </a:txBody>
                  <a:tcPr marL="6421" marR="6421" marT="6421" marB="0" anchor="ctr">
                    <a:lnL w="12700" cap="flat" cmpd="sng" algn="ctr">
                      <a:solidFill>
                        <a:schemeClr val="accent5">
                          <a:lumMod val="75000"/>
                        </a:schemeClr>
                      </a:solidFill>
                      <a:prstDash val="solid"/>
                      <a:round/>
                      <a:headEnd type="none" w="med" len="med"/>
                      <a:tailEnd type="none" w="med" len="med"/>
                    </a:lnL>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tc>
                  <a:txBody>
                    <a:bodyPr/>
                    <a:lstStyle/>
                    <a:p>
                      <a:endParaRPr lang="en-US" dirty="0">
                        <a:solidFill>
                          <a:schemeClr val="tx1"/>
                        </a:solidFill>
                      </a:endParaRPr>
                    </a:p>
                  </a:txBody>
                  <a:tcPr marL="6421" marR="6421" marT="6421" marB="0" anchor="ctr">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tc>
                  <a:txBody>
                    <a:bodyPr/>
                    <a:lstStyle/>
                    <a:p>
                      <a:pPr algn="ctr" fontAlgn="ctr"/>
                      <a:r>
                        <a:rPr lang="en-US" sz="1600" u="none" strike="noStrike" dirty="0" smtClean="0">
                          <a:solidFill>
                            <a:schemeClr val="tx1"/>
                          </a:solidFill>
                          <a:latin typeface="Arial" pitchFamily="34" charset="0"/>
                          <a:cs typeface="Arial" pitchFamily="34" charset="0"/>
                        </a:rPr>
                        <a:t>65%</a:t>
                      </a:r>
                      <a:endParaRPr lang="en-US" sz="1600" b="0" i="0" u="none" strike="noStrike" dirty="0">
                        <a:solidFill>
                          <a:schemeClr val="tx1"/>
                        </a:solidFill>
                        <a:latin typeface="Arial" pitchFamily="34" charset="0"/>
                        <a:cs typeface="Arial" pitchFamily="34" charset="0"/>
                      </a:endParaRPr>
                    </a:p>
                  </a:txBody>
                  <a:tcPr marL="6421" marR="6421" marT="6421" marB="0" anchor="ctr">
                    <a:lnL w="12700" cap="flat" cmpd="sng" algn="ctr">
                      <a:solidFill>
                        <a:schemeClr val="accent5">
                          <a:lumMod val="75000"/>
                        </a:schemeClr>
                      </a:solidFill>
                      <a:prstDash val="solid"/>
                      <a:round/>
                      <a:headEnd type="none" w="med" len="med"/>
                      <a:tailEnd type="none" w="med" len="med"/>
                    </a:lnL>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tc>
                  <a:txBody>
                    <a:bodyPr/>
                    <a:lstStyle/>
                    <a:p>
                      <a:endParaRPr lang="en-US" dirty="0">
                        <a:solidFill>
                          <a:schemeClr val="tx1"/>
                        </a:solidFill>
                      </a:endParaRPr>
                    </a:p>
                  </a:txBody>
                  <a:tcPr marL="6421" marR="6421" marT="6421" marB="0" anchor="b">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tc>
                  <a:txBody>
                    <a:bodyPr/>
                    <a:lstStyle/>
                    <a:p>
                      <a:pPr algn="ctr" fontAlgn="ctr"/>
                      <a:r>
                        <a:rPr lang="en-US" sz="1600" u="none" strike="noStrike" dirty="0" smtClean="0">
                          <a:solidFill>
                            <a:schemeClr val="tx1"/>
                          </a:solidFill>
                          <a:latin typeface="Arial" pitchFamily="34" charset="0"/>
                          <a:cs typeface="Arial" pitchFamily="34" charset="0"/>
                        </a:rPr>
                        <a:t>64%</a:t>
                      </a:r>
                      <a:endParaRPr lang="en-US" sz="1600" b="0" i="0" u="none" strike="noStrike" dirty="0">
                        <a:solidFill>
                          <a:schemeClr val="tx1"/>
                        </a:solidFill>
                        <a:latin typeface="Arial" pitchFamily="34" charset="0"/>
                        <a:cs typeface="Arial" pitchFamily="34" charset="0"/>
                      </a:endParaRPr>
                    </a:p>
                  </a:txBody>
                  <a:tcPr marL="6421" marR="6421" marT="6421" marB="0" anchor="ctr">
                    <a:lnL w="12700" cap="flat" cmpd="sng" algn="ctr">
                      <a:solidFill>
                        <a:schemeClr val="accent5">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tr>
              <a:tr h="386144">
                <a:tc>
                  <a:txBody>
                    <a:bodyPr/>
                    <a:lstStyle/>
                    <a:p>
                      <a:pPr marL="91440" lvl="1" algn="l" fontAlgn="ctr"/>
                      <a:r>
                        <a:rPr lang="en-US" sz="1600" u="none" strike="noStrike" dirty="0">
                          <a:solidFill>
                            <a:schemeClr val="tx1"/>
                          </a:solidFill>
                          <a:latin typeface="Arial" pitchFamily="34" charset="0"/>
                          <a:cs typeface="Arial" pitchFamily="34" charset="0"/>
                        </a:rPr>
                        <a:t>Proportion virally </a:t>
                      </a:r>
                      <a:r>
                        <a:rPr lang="en-US" sz="1600" u="none" strike="noStrike" dirty="0" smtClean="0">
                          <a:solidFill>
                            <a:schemeClr val="tx1"/>
                          </a:solidFill>
                          <a:latin typeface="Arial" pitchFamily="34" charset="0"/>
                          <a:cs typeface="Arial" pitchFamily="34" charset="0"/>
                        </a:rPr>
                        <a:t>suppressed within </a:t>
                      </a:r>
                      <a:r>
                        <a:rPr lang="en-US" sz="1600" u="none" strike="noStrike" dirty="0">
                          <a:solidFill>
                            <a:schemeClr val="tx1"/>
                          </a:solidFill>
                          <a:latin typeface="Arial" pitchFamily="34" charset="0"/>
                          <a:cs typeface="Arial" pitchFamily="34" charset="0"/>
                        </a:rPr>
                        <a:t>12 months of diagnosis</a:t>
                      </a:r>
                      <a:endParaRPr lang="en-US" sz="1600" b="0" i="0" u="none" strike="noStrike" dirty="0">
                        <a:solidFill>
                          <a:schemeClr val="tx1"/>
                        </a:solidFill>
                        <a:latin typeface="Arial" pitchFamily="34" charset="0"/>
                        <a:cs typeface="Arial" pitchFamily="34" charset="0"/>
                      </a:endParaRPr>
                    </a:p>
                  </a:txBody>
                  <a:tcPr marL="6421" marR="6421" marT="6421" marB="0" anchor="ctr">
                    <a:lnL w="12700" cap="flat" cmpd="sng" algn="ctr">
                      <a:solidFill>
                        <a:schemeClr val="tx1"/>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en-US" sz="1600" u="none" strike="noStrike" dirty="0">
                          <a:solidFill>
                            <a:schemeClr val="tx1"/>
                          </a:solidFill>
                          <a:latin typeface="Arial" pitchFamily="34" charset="0"/>
                          <a:cs typeface="Arial" pitchFamily="34" charset="0"/>
                        </a:rPr>
                        <a:t>56%</a:t>
                      </a:r>
                      <a:endParaRPr lang="en-US" sz="1600" b="0" i="0" u="none" strike="noStrike" dirty="0">
                        <a:solidFill>
                          <a:schemeClr val="tx1"/>
                        </a:solidFill>
                        <a:latin typeface="Arial" pitchFamily="34" charset="0"/>
                        <a:cs typeface="Arial" pitchFamily="34" charset="0"/>
                      </a:endParaRPr>
                    </a:p>
                  </a:txBody>
                  <a:tcPr marL="6421" marR="6421" marT="6421" marB="0" anchor="ctr">
                    <a:lnL w="12700" cap="flat" cmpd="sng" algn="ctr">
                      <a:solidFill>
                        <a:schemeClr val="accent5">
                          <a:lumMod val="75000"/>
                        </a:schemeClr>
                      </a:solidFill>
                      <a:prstDash val="solid"/>
                      <a:round/>
                      <a:headEnd type="none" w="med" len="med"/>
                      <a:tailEnd type="none" w="med" len="med"/>
                    </a:lnL>
                    <a:lnT w="12700" cap="flat" cmpd="sng" algn="ctr">
                      <a:solidFill>
                        <a:schemeClr val="accent5">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endParaRPr lang="en-US" dirty="0">
                        <a:solidFill>
                          <a:schemeClr val="tx1"/>
                        </a:solidFill>
                      </a:endParaRPr>
                    </a:p>
                  </a:txBody>
                  <a:tcPr marL="6421" marR="6421" marT="6421" marB="0" anchor="ctr">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en-US" sz="1600" u="none" strike="noStrike" dirty="0">
                          <a:solidFill>
                            <a:schemeClr val="tx1"/>
                          </a:solidFill>
                          <a:latin typeface="Arial" pitchFamily="34" charset="0"/>
                          <a:cs typeface="Arial" pitchFamily="34" charset="0"/>
                        </a:rPr>
                        <a:t>58%</a:t>
                      </a:r>
                      <a:endParaRPr lang="en-US" sz="1600" b="0" i="0" u="none" strike="noStrike" dirty="0">
                        <a:solidFill>
                          <a:schemeClr val="tx1"/>
                        </a:solidFill>
                        <a:latin typeface="Arial" pitchFamily="34" charset="0"/>
                        <a:cs typeface="Arial" pitchFamily="34" charset="0"/>
                      </a:endParaRPr>
                    </a:p>
                  </a:txBody>
                  <a:tcPr marL="6421" marR="6421" marT="6421" marB="0" anchor="ctr">
                    <a:lnL w="12700" cap="flat" cmpd="sng" algn="ctr">
                      <a:solidFill>
                        <a:schemeClr val="accent5">
                          <a:lumMod val="75000"/>
                        </a:schemeClr>
                      </a:solidFill>
                      <a:prstDash val="solid"/>
                      <a:round/>
                      <a:headEnd type="none" w="med" len="med"/>
                      <a:tailEnd type="none" w="med" len="med"/>
                    </a:lnL>
                    <a:lnT w="12700" cap="flat" cmpd="sng" algn="ctr">
                      <a:solidFill>
                        <a:schemeClr val="accent5">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endParaRPr lang="en-US">
                        <a:solidFill>
                          <a:schemeClr val="tx1"/>
                        </a:solidFill>
                      </a:endParaRPr>
                    </a:p>
                  </a:txBody>
                  <a:tcPr marL="6421" marR="6421" marT="6421" marB="0" anchor="b">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en-US" sz="1600" u="none" strike="noStrike" dirty="0" smtClean="0">
                          <a:solidFill>
                            <a:schemeClr val="tx1"/>
                          </a:solidFill>
                          <a:latin typeface="Arial" pitchFamily="34" charset="0"/>
                          <a:cs typeface="Arial" pitchFamily="34" charset="0"/>
                        </a:rPr>
                        <a:t>68%</a:t>
                      </a:r>
                      <a:endParaRPr lang="en-US" sz="1600" b="0" i="0" u="none" strike="noStrike" dirty="0">
                        <a:solidFill>
                          <a:schemeClr val="tx1"/>
                        </a:solidFill>
                        <a:latin typeface="Arial" pitchFamily="34" charset="0"/>
                        <a:cs typeface="Arial" pitchFamily="34" charset="0"/>
                      </a:endParaRPr>
                    </a:p>
                  </a:txBody>
                  <a:tcPr marL="6421" marR="6421" marT="6421" marB="0" anchor="ctr">
                    <a:lnL w="12700" cap="flat" cmpd="sng" algn="ctr">
                      <a:solidFill>
                        <a:schemeClr val="accent5">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bl>
          </a:graphicData>
        </a:graphic>
      </p:graphicFrame>
      <p:sp>
        <p:nvSpPr>
          <p:cNvPr id="10" name="Right Arrow 9"/>
          <p:cNvSpPr/>
          <p:nvPr/>
        </p:nvSpPr>
        <p:spPr>
          <a:xfrm>
            <a:off x="0" y="3733800"/>
            <a:ext cx="406879" cy="568555"/>
          </a:xfrm>
          <a:prstGeom prst="rightArrow">
            <a:avLst>
              <a:gd name="adj1" fmla="val 50000"/>
              <a:gd name="adj2" fmla="val 41801"/>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00"/>
              </a:solidFill>
            </a:endParaRPr>
          </a:p>
        </p:txBody>
      </p:sp>
    </p:spTree>
    <p:custDataLst>
      <p:tags r:id="rId1"/>
    </p:custDataLst>
    <p:extLst>
      <p:ext uri="{BB962C8B-B14F-4D97-AF65-F5344CB8AC3E}">
        <p14:creationId xmlns:p14="http://schemas.microsoft.com/office/powerpoint/2010/main" val="5193831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458200" cy="990600"/>
          </a:xfrm>
        </p:spPr>
        <p:txBody>
          <a:bodyPr>
            <a:noAutofit/>
          </a:bodyPr>
          <a:lstStyle/>
          <a:p>
            <a:r>
              <a:rPr lang="en-US" sz="3000" dirty="0" smtClean="0"/>
              <a:t>Time from HIV diagnosis to viral suppression, 2008-2012, San Francisco</a:t>
            </a:r>
            <a:endParaRPr lang="en-US" sz="3000" dirty="0"/>
          </a:p>
        </p:txBody>
      </p:sp>
      <p:pic>
        <p:nvPicPr>
          <p:cNvPr id="4" name="Content Placeholder 3"/>
          <p:cNvPicPr>
            <a:picLocks noGrp="1" noChangeAspect="1"/>
          </p:cNvPicPr>
          <p:nvPr>
            <p:ph idx="1"/>
          </p:nvPr>
        </p:nvPicPr>
        <p:blipFill rotWithShape="1">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p:blipFill>
        <p:spPr>
          <a:xfrm>
            <a:off x="368490" y="1420504"/>
            <a:ext cx="8440853" cy="5181600"/>
          </a:xfrm>
          <a:ln>
            <a:noFill/>
          </a:ln>
        </p:spPr>
      </p:pic>
      <p:graphicFrame>
        <p:nvGraphicFramePr>
          <p:cNvPr id="3" name="Table 2"/>
          <p:cNvGraphicFramePr>
            <a:graphicFrameLocks noGrp="1"/>
          </p:cNvGraphicFramePr>
          <p:nvPr>
            <p:extLst>
              <p:ext uri="{D42A27DB-BD31-4B8C-83A1-F6EECF244321}">
                <p14:modId xmlns:p14="http://schemas.microsoft.com/office/powerpoint/2010/main" val="2999972148"/>
              </p:ext>
            </p:extLst>
          </p:nvPr>
        </p:nvGraphicFramePr>
        <p:xfrm>
          <a:off x="5715000" y="3048000"/>
          <a:ext cx="2778828" cy="2286000"/>
        </p:xfrm>
        <a:graphic>
          <a:graphicData uri="http://schemas.openxmlformats.org/drawingml/2006/table">
            <a:tbl>
              <a:tblPr firstRow="1" bandRow="1">
                <a:tableStyleId>{5C22544A-7EE6-4342-B048-85BDC9FD1C3A}</a:tableStyleId>
              </a:tblPr>
              <a:tblGrid>
                <a:gridCol w="1389414"/>
                <a:gridCol w="1389414"/>
              </a:tblGrid>
              <a:tr h="385816">
                <a:tc>
                  <a:txBody>
                    <a:bodyPr/>
                    <a:lstStyle/>
                    <a:p>
                      <a:pPr algn="ctr"/>
                      <a:r>
                        <a:rPr lang="en-US" sz="1200" dirty="0" smtClean="0"/>
                        <a:t>Year of </a:t>
                      </a:r>
                      <a:r>
                        <a:rPr lang="en-US" sz="1200" dirty="0" err="1" smtClean="0"/>
                        <a:t>Dx</a:t>
                      </a:r>
                      <a:endParaRPr lang="en-US" sz="1200" dirty="0"/>
                    </a:p>
                  </a:txBody>
                  <a:tcPr/>
                </a:tc>
                <a:tc>
                  <a:txBody>
                    <a:bodyPr/>
                    <a:lstStyle/>
                    <a:p>
                      <a:pPr algn="ctr"/>
                      <a:r>
                        <a:rPr lang="en-US" sz="1200" dirty="0" smtClean="0"/>
                        <a:t>Median time to VS (months)</a:t>
                      </a:r>
                      <a:endParaRPr lang="en-US" sz="1200" dirty="0"/>
                    </a:p>
                  </a:txBody>
                  <a:tcPr/>
                </a:tc>
              </a:tr>
              <a:tr h="325410">
                <a:tc>
                  <a:txBody>
                    <a:bodyPr/>
                    <a:lstStyle/>
                    <a:p>
                      <a:pPr algn="ctr"/>
                      <a:r>
                        <a:rPr lang="en-US" dirty="0" smtClean="0"/>
                        <a:t>2008</a:t>
                      </a:r>
                      <a:endParaRPr lang="en-US" dirty="0"/>
                    </a:p>
                  </a:txBody>
                  <a:tcPr/>
                </a:tc>
                <a:tc>
                  <a:txBody>
                    <a:bodyPr/>
                    <a:lstStyle/>
                    <a:p>
                      <a:pPr algn="ctr"/>
                      <a:r>
                        <a:rPr lang="en-US" dirty="0" smtClean="0"/>
                        <a:t>13</a:t>
                      </a:r>
                      <a:endParaRPr lang="en-US" dirty="0"/>
                    </a:p>
                  </a:txBody>
                  <a:tcPr/>
                </a:tc>
              </a:tr>
              <a:tr h="325410">
                <a:tc>
                  <a:txBody>
                    <a:bodyPr/>
                    <a:lstStyle/>
                    <a:p>
                      <a:pPr algn="ctr"/>
                      <a:r>
                        <a:rPr lang="en-US" dirty="0" smtClean="0"/>
                        <a:t>2009</a:t>
                      </a:r>
                      <a:endParaRPr lang="en-US" dirty="0"/>
                    </a:p>
                  </a:txBody>
                  <a:tcPr/>
                </a:tc>
                <a:tc>
                  <a:txBody>
                    <a:bodyPr/>
                    <a:lstStyle/>
                    <a:p>
                      <a:pPr algn="ctr"/>
                      <a:r>
                        <a:rPr lang="en-US" dirty="0" smtClean="0"/>
                        <a:t>11</a:t>
                      </a:r>
                      <a:endParaRPr lang="en-US" dirty="0"/>
                    </a:p>
                  </a:txBody>
                  <a:tcPr/>
                </a:tc>
              </a:tr>
              <a:tr h="325410">
                <a:tc>
                  <a:txBody>
                    <a:bodyPr/>
                    <a:lstStyle/>
                    <a:p>
                      <a:pPr algn="ctr"/>
                      <a:r>
                        <a:rPr lang="en-US" dirty="0" smtClean="0"/>
                        <a:t>2010</a:t>
                      </a:r>
                      <a:endParaRPr lang="en-US" dirty="0"/>
                    </a:p>
                  </a:txBody>
                  <a:tcPr/>
                </a:tc>
                <a:tc>
                  <a:txBody>
                    <a:bodyPr/>
                    <a:lstStyle/>
                    <a:p>
                      <a:pPr algn="ctr"/>
                      <a:r>
                        <a:rPr lang="en-US" dirty="0" smtClean="0"/>
                        <a:t>8</a:t>
                      </a:r>
                      <a:endParaRPr lang="en-US" dirty="0"/>
                    </a:p>
                  </a:txBody>
                  <a:tcPr/>
                </a:tc>
              </a:tr>
              <a:tr h="325410">
                <a:tc>
                  <a:txBody>
                    <a:bodyPr/>
                    <a:lstStyle/>
                    <a:p>
                      <a:pPr algn="ctr"/>
                      <a:r>
                        <a:rPr lang="en-US" dirty="0" smtClean="0"/>
                        <a:t>2011</a:t>
                      </a:r>
                      <a:endParaRPr lang="en-US" dirty="0"/>
                    </a:p>
                  </a:txBody>
                  <a:tcPr/>
                </a:tc>
                <a:tc>
                  <a:txBody>
                    <a:bodyPr/>
                    <a:lstStyle/>
                    <a:p>
                      <a:pPr algn="ctr"/>
                      <a:r>
                        <a:rPr lang="en-US" dirty="0" smtClean="0"/>
                        <a:t>6</a:t>
                      </a:r>
                      <a:endParaRPr lang="en-US" dirty="0"/>
                    </a:p>
                  </a:txBody>
                  <a:tcPr/>
                </a:tc>
              </a:tr>
              <a:tr h="325410">
                <a:tc>
                  <a:txBody>
                    <a:bodyPr/>
                    <a:lstStyle/>
                    <a:p>
                      <a:pPr algn="ctr"/>
                      <a:r>
                        <a:rPr lang="en-US" dirty="0" smtClean="0"/>
                        <a:t>2012</a:t>
                      </a:r>
                      <a:endParaRPr lang="en-US" dirty="0"/>
                    </a:p>
                  </a:txBody>
                  <a:tcPr/>
                </a:tc>
                <a:tc>
                  <a:txBody>
                    <a:bodyPr/>
                    <a:lstStyle/>
                    <a:p>
                      <a:pPr algn="ctr"/>
                      <a:r>
                        <a:rPr lang="en-US" dirty="0" smtClean="0"/>
                        <a:t>5</a:t>
                      </a:r>
                      <a:endParaRPr lang="en-US" dirty="0"/>
                    </a:p>
                  </a:txBody>
                  <a:tcPr/>
                </a:tc>
              </a:tr>
            </a:tbl>
          </a:graphicData>
        </a:graphic>
      </p:graphicFrame>
    </p:spTree>
    <p:custDataLst>
      <p:tags r:id="rId1"/>
    </p:custDataLst>
    <p:extLst>
      <p:ext uri="{BB962C8B-B14F-4D97-AF65-F5344CB8AC3E}">
        <p14:creationId xmlns:p14="http://schemas.microsoft.com/office/powerpoint/2010/main" val="3697568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“Paradigm shift”</a:t>
            </a:r>
            <a:endParaRPr lang="en-US" dirty="0"/>
          </a:p>
        </p:txBody>
      </p:sp>
      <p:sp>
        <p:nvSpPr>
          <p:cNvPr id="4" name="Content Placeholder 3"/>
          <p:cNvSpPr>
            <a:spLocks noGrp="1" noChangeArrowheads="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eaLnBrk="1" hangingPunct="1">
              <a:lnSpc>
                <a:spcPct val="80000"/>
              </a:lnSpc>
              <a:buClr>
                <a:srgbClr val="6D6D6D"/>
              </a:buClr>
              <a:buSzPct val="60000"/>
              <a:buFont typeface="Wingdings" pitchFamily="2" charset="2"/>
              <a:buChar char="§"/>
              <a:defRPr/>
            </a:pPr>
            <a:r>
              <a:rPr lang="en-US" sz="2400" dirty="0" smtClean="0">
                <a:solidFill>
                  <a:srgbClr val="6D6D6D"/>
                </a:solidFill>
                <a:latin typeface="GillSans" pitchFamily="34" charset="0"/>
              </a:rPr>
              <a:t>“Paradigm shift”- a radical change in underlying beliefs or theory</a:t>
            </a:r>
          </a:p>
          <a:p>
            <a:pPr marL="82550" indent="0" eaLnBrk="1" hangingPunct="1">
              <a:lnSpc>
                <a:spcPct val="80000"/>
              </a:lnSpc>
              <a:buClr>
                <a:srgbClr val="6D6D6D"/>
              </a:buClr>
              <a:buSzPct val="60000"/>
              <a:buNone/>
              <a:defRPr/>
            </a:pPr>
            <a:endParaRPr lang="en-US" sz="2400" dirty="0" smtClean="0">
              <a:solidFill>
                <a:srgbClr val="6D6D6D"/>
              </a:solidFill>
              <a:latin typeface="GillSans" pitchFamily="34" charset="0"/>
            </a:endParaRPr>
          </a:p>
          <a:p>
            <a:pPr eaLnBrk="1" hangingPunct="1">
              <a:lnSpc>
                <a:spcPct val="80000"/>
              </a:lnSpc>
              <a:buClr>
                <a:srgbClr val="6D6D6D"/>
              </a:buClr>
              <a:buSzPct val="60000"/>
              <a:buFont typeface="Wingdings" pitchFamily="2" charset="2"/>
              <a:buChar char="§"/>
              <a:defRPr/>
            </a:pPr>
            <a:r>
              <a:rPr lang="en-US" sz="2400" dirty="0" smtClean="0">
                <a:solidFill>
                  <a:srgbClr val="6D6D6D"/>
                </a:solidFill>
                <a:latin typeface="GillSans" pitchFamily="34" charset="0"/>
              </a:rPr>
              <a:t>San Francisco made a “paradigm shift" in 2010</a:t>
            </a:r>
          </a:p>
          <a:p>
            <a:pPr eaLnBrk="1" hangingPunct="1">
              <a:lnSpc>
                <a:spcPct val="80000"/>
              </a:lnSpc>
              <a:buClr>
                <a:srgbClr val="6D6D6D"/>
              </a:buClr>
              <a:buSzPct val="60000"/>
              <a:buFont typeface="Wingdings" pitchFamily="2" charset="2"/>
              <a:buChar char="§"/>
              <a:defRPr/>
            </a:pPr>
            <a:endParaRPr lang="en-US" sz="2400" dirty="0" smtClean="0">
              <a:solidFill>
                <a:srgbClr val="6D6D6D"/>
              </a:solidFill>
              <a:latin typeface="GillSans" pitchFamily="34" charset="0"/>
            </a:endParaRPr>
          </a:p>
          <a:p>
            <a:pPr eaLnBrk="1" hangingPunct="1">
              <a:lnSpc>
                <a:spcPct val="80000"/>
              </a:lnSpc>
              <a:buClr>
                <a:srgbClr val="6D6D6D"/>
              </a:buClr>
              <a:buSzPct val="60000"/>
              <a:buFont typeface="Wingdings" pitchFamily="2" charset="2"/>
              <a:buChar char="§"/>
              <a:defRPr/>
            </a:pPr>
            <a:r>
              <a:rPr lang="en-US" sz="2400" dirty="0" smtClean="0">
                <a:solidFill>
                  <a:srgbClr val="6D6D6D"/>
                </a:solidFill>
                <a:latin typeface="GillSans" pitchFamily="34" charset="0"/>
              </a:rPr>
              <a:t>A “change from one way of thinking to another. It's a revolution, a transformation, a sort of metamorphosis. It just does not happen, but rather it is driven by agents of change.”</a:t>
            </a:r>
          </a:p>
          <a:p>
            <a:pPr eaLnBrk="1" hangingPunct="1">
              <a:lnSpc>
                <a:spcPct val="80000"/>
              </a:lnSpc>
              <a:buClr>
                <a:srgbClr val="6D6D6D"/>
              </a:buClr>
              <a:buSzPct val="60000"/>
              <a:buFont typeface="Wingdings" pitchFamily="2" charset="2"/>
              <a:buChar char="§"/>
              <a:defRPr/>
            </a:pPr>
            <a:endParaRPr lang="en-US" sz="2400" dirty="0" smtClean="0">
              <a:solidFill>
                <a:srgbClr val="6D6D6D"/>
              </a:solidFill>
              <a:latin typeface="GillSans" pitchFamily="34" charset="0"/>
            </a:endParaRPr>
          </a:p>
          <a:p>
            <a:pPr eaLnBrk="1" hangingPunct="1">
              <a:lnSpc>
                <a:spcPct val="80000"/>
              </a:lnSpc>
              <a:defRPr/>
            </a:pPr>
            <a:endParaRPr lang="en-US" sz="1000" dirty="0" smtClean="0">
              <a:solidFill>
                <a:srgbClr val="6D6D6D"/>
              </a:solidFill>
              <a:latin typeface="GillSans" pitchFamily="34" charset="0"/>
            </a:endParaRPr>
          </a:p>
          <a:p>
            <a:pPr eaLnBrk="1" hangingPunct="1">
              <a:lnSpc>
                <a:spcPct val="80000"/>
              </a:lnSpc>
              <a:defRPr/>
            </a:pPr>
            <a:endParaRPr lang="en-US" sz="1000" dirty="0" smtClean="0">
              <a:solidFill>
                <a:srgbClr val="6D6D6D"/>
              </a:solidFill>
              <a:latin typeface="GillSans" pitchFamily="34" charset="0"/>
            </a:endParaRPr>
          </a:p>
          <a:p>
            <a:pPr eaLnBrk="1" hangingPunct="1">
              <a:lnSpc>
                <a:spcPct val="80000"/>
              </a:lnSpc>
              <a:defRPr/>
            </a:pPr>
            <a:endParaRPr lang="en-US" sz="1000" dirty="0" smtClean="0">
              <a:solidFill>
                <a:srgbClr val="6D6D6D"/>
              </a:solidFill>
              <a:latin typeface="GillSans" pitchFamily="34" charset="0"/>
            </a:endParaRPr>
          </a:p>
          <a:p>
            <a:pPr marL="82550" indent="0" eaLnBrk="1" hangingPunct="1">
              <a:lnSpc>
                <a:spcPct val="80000"/>
              </a:lnSpc>
              <a:buNone/>
              <a:defRPr/>
            </a:pPr>
            <a:r>
              <a:rPr lang="en-US" sz="1400" dirty="0" smtClean="0">
                <a:solidFill>
                  <a:srgbClr val="6D6D6D"/>
                </a:solidFill>
                <a:latin typeface="GillSans" pitchFamily="34" charset="0"/>
              </a:rPr>
              <a:t>Thomas Kuhn wrote </a:t>
            </a:r>
            <a:r>
              <a:rPr lang="en-US" sz="1400" u="sng" dirty="0" smtClean="0">
                <a:solidFill>
                  <a:srgbClr val="6D6D6D"/>
                </a:solidFill>
                <a:latin typeface="GillSans" pitchFamily="34" charset="0"/>
              </a:rPr>
              <a:t>The Structure of Scientific Revolution</a:t>
            </a:r>
            <a:r>
              <a:rPr lang="en-US" sz="1400" dirty="0" smtClean="0">
                <a:solidFill>
                  <a:srgbClr val="6D6D6D"/>
                </a:solidFill>
                <a:latin typeface="GillSans" pitchFamily="34" charset="0"/>
              </a:rPr>
              <a:t>, 1962</a:t>
            </a:r>
          </a:p>
        </p:txBody>
      </p:sp>
    </p:spTree>
    <p:custDataLst>
      <p:tags r:id="rId1"/>
    </p:custDataLst>
    <p:extLst>
      <p:ext uri="{BB962C8B-B14F-4D97-AF65-F5344CB8AC3E}">
        <p14:creationId xmlns:p14="http://schemas.microsoft.com/office/powerpoint/2010/main" val="23217196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05800" cy="899160"/>
          </a:xfrm>
        </p:spPr>
        <p:txBody>
          <a:bodyPr>
            <a:noAutofit/>
          </a:bodyPr>
          <a:lstStyle/>
          <a:p>
            <a:r>
              <a:rPr lang="en-US" sz="3500" dirty="0" smtClean="0"/>
              <a:t>Disparities: Viral Suppression among New Diagnoses</a:t>
            </a:r>
            <a:endParaRPr lang="en-US" sz="3500" dirty="0"/>
          </a:p>
        </p:txBody>
      </p:sp>
      <p:graphicFrame>
        <p:nvGraphicFramePr>
          <p:cNvPr id="4" name="Table 3"/>
          <p:cNvGraphicFramePr>
            <a:graphicFrameLocks noGrp="1"/>
          </p:cNvGraphicFramePr>
          <p:nvPr>
            <p:extLst>
              <p:ext uri="{D42A27DB-BD31-4B8C-83A1-F6EECF244321}">
                <p14:modId xmlns:p14="http://schemas.microsoft.com/office/powerpoint/2010/main" val="592875517"/>
              </p:ext>
            </p:extLst>
          </p:nvPr>
        </p:nvGraphicFramePr>
        <p:xfrm>
          <a:off x="3048000" y="1083803"/>
          <a:ext cx="3750147" cy="5316997"/>
        </p:xfrm>
        <a:graphic>
          <a:graphicData uri="http://schemas.openxmlformats.org/drawingml/2006/table">
            <a:tbl>
              <a:tblPr/>
              <a:tblGrid>
                <a:gridCol w="1555397"/>
                <a:gridCol w="67344"/>
                <a:gridCol w="67344"/>
                <a:gridCol w="67344"/>
                <a:gridCol w="1992718"/>
              </a:tblGrid>
              <a:tr h="640755">
                <a:tc>
                  <a:txBody>
                    <a:bodyPr/>
                    <a:lstStyle/>
                    <a:p>
                      <a:pPr algn="l" fontAlgn="b"/>
                      <a:r>
                        <a:rPr lang="en-US" sz="1100" b="1" i="0" u="none" strike="noStrike" dirty="0">
                          <a:solidFill>
                            <a:schemeClr val="tx1"/>
                          </a:solidFill>
                          <a:effectLst/>
                          <a:latin typeface="Arial"/>
                        </a:rPr>
                        <a:t>Characteristics</a:t>
                      </a:r>
                    </a:p>
                  </a:txBody>
                  <a:tcPr marL="5970" marR="5970" marT="597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endParaRPr lang="en-US" sz="1100" b="1" i="0" u="none" strike="noStrike" dirty="0">
                        <a:solidFill>
                          <a:schemeClr val="tx1"/>
                        </a:solidFill>
                        <a:effectLst/>
                        <a:latin typeface="Arial"/>
                      </a:endParaRPr>
                    </a:p>
                  </a:txBody>
                  <a:tcPr marL="5970" marR="5970" marT="5970" marB="0" anchor="b">
                    <a:lnL>
                      <a:noFill/>
                    </a:lnL>
                    <a:lnR>
                      <a:noFill/>
                    </a:lnR>
                    <a:lnT>
                      <a:noFill/>
                    </a:lnT>
                    <a:lnB>
                      <a:noFill/>
                    </a:lnB>
                  </a:tcPr>
                </a:tc>
                <a:tc>
                  <a:txBody>
                    <a:bodyPr/>
                    <a:lstStyle/>
                    <a:p>
                      <a:pPr algn="ctr" fontAlgn="b"/>
                      <a:endParaRPr lang="en-US" sz="1100" b="1" i="0" u="none" strike="noStrike" dirty="0">
                        <a:solidFill>
                          <a:schemeClr val="tx1"/>
                        </a:solidFill>
                        <a:effectLst/>
                        <a:latin typeface="Arial"/>
                      </a:endParaRPr>
                    </a:p>
                  </a:txBody>
                  <a:tcPr marL="5970" marR="5970" marT="5970" marB="0" anchor="b">
                    <a:lnL>
                      <a:noFill/>
                    </a:lnL>
                    <a:lnR>
                      <a:noFill/>
                    </a:lnR>
                    <a:lnT>
                      <a:noFill/>
                    </a:lnT>
                    <a:lnB>
                      <a:noFill/>
                    </a:lnB>
                  </a:tcPr>
                </a:tc>
                <a:tc>
                  <a:txBody>
                    <a:bodyPr/>
                    <a:lstStyle/>
                    <a:p>
                      <a:pPr algn="ctr" fontAlgn="b"/>
                      <a:endParaRPr lang="en-US" sz="1100" b="1" i="0" u="none" strike="noStrike" dirty="0">
                        <a:solidFill>
                          <a:schemeClr val="tx1"/>
                        </a:solidFill>
                        <a:effectLst/>
                        <a:latin typeface="Arial"/>
                      </a:endParaRPr>
                    </a:p>
                  </a:txBody>
                  <a:tcPr marL="5970" marR="5970" marT="5970" marB="0" anchor="b">
                    <a:lnL>
                      <a:noFill/>
                    </a:lnL>
                    <a:lnR>
                      <a:noFill/>
                    </a:lnR>
                    <a:lnT>
                      <a:noFill/>
                    </a:lnT>
                    <a:lnB>
                      <a:noFill/>
                    </a:lnB>
                  </a:tcPr>
                </a:tc>
                <a:tc>
                  <a:txBody>
                    <a:bodyPr/>
                    <a:lstStyle/>
                    <a:p>
                      <a:pPr algn="ctr" fontAlgn="b"/>
                      <a:r>
                        <a:rPr lang="en-US" sz="1100" b="1" i="0" u="none" strike="noStrike" dirty="0">
                          <a:solidFill>
                            <a:schemeClr val="tx1"/>
                          </a:solidFill>
                          <a:effectLst/>
                          <a:latin typeface="Arial"/>
                        </a:rPr>
                        <a:t>% Virally suppressed within 12 months of diagnosis</a:t>
                      </a:r>
                      <a:r>
                        <a:rPr lang="en-US" sz="1100" b="1" i="0" u="none" strike="noStrike" baseline="30000" dirty="0">
                          <a:solidFill>
                            <a:schemeClr val="tx1"/>
                          </a:solidFill>
                          <a:effectLst/>
                          <a:latin typeface="Arial"/>
                        </a:rPr>
                        <a:t>2</a:t>
                      </a:r>
                      <a:endParaRPr lang="en-US" sz="1100" b="1" i="0" u="none" strike="noStrike" dirty="0">
                        <a:solidFill>
                          <a:schemeClr val="tx1"/>
                        </a:solidFill>
                        <a:effectLst/>
                        <a:latin typeface="Arial"/>
                      </a:endParaRPr>
                    </a:p>
                  </a:txBody>
                  <a:tcPr marL="5970" marR="5970" marT="5970" marB="0" anchor="b">
                    <a:lnL>
                      <a:noFill/>
                    </a:lnL>
                    <a:lnR>
                      <a:noFill/>
                    </a:lnR>
                    <a:lnT>
                      <a:noFill/>
                    </a:lnT>
                    <a:lnB w="12700" cap="flat" cmpd="sng" algn="ctr">
                      <a:solidFill>
                        <a:schemeClr val="tx1"/>
                      </a:solidFill>
                      <a:prstDash val="solid"/>
                      <a:round/>
                      <a:headEnd type="none" w="med" len="med"/>
                      <a:tailEnd type="none" w="med" len="med"/>
                    </a:lnB>
                  </a:tcPr>
                </a:tc>
              </a:tr>
              <a:tr h="95700">
                <a:tc>
                  <a:txBody>
                    <a:bodyPr/>
                    <a:lstStyle/>
                    <a:p>
                      <a:pPr algn="l" fontAlgn="b"/>
                      <a:endParaRPr lang="en-US" sz="600" b="1" i="0" u="none" strike="noStrike">
                        <a:solidFill>
                          <a:schemeClr val="tx1"/>
                        </a:solidFill>
                        <a:effectLst/>
                        <a:latin typeface="Arial"/>
                      </a:endParaRPr>
                    </a:p>
                  </a:txBody>
                  <a:tcPr marL="5970" marR="5970" marT="597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endParaRPr lang="en-US" sz="600" b="1"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ctr" fontAlgn="b"/>
                      <a:endParaRPr lang="en-US" sz="600" b="1"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ctr" fontAlgn="b"/>
                      <a:endParaRPr lang="en-US" sz="600" b="1"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ctr" fontAlgn="b"/>
                      <a:endParaRPr lang="en-US" sz="600" b="1" i="0" u="none" strike="noStrike" dirty="0">
                        <a:solidFill>
                          <a:schemeClr val="tx1"/>
                        </a:solidFill>
                        <a:effectLst/>
                        <a:latin typeface="Arial"/>
                      </a:endParaRPr>
                    </a:p>
                  </a:txBody>
                  <a:tcPr marL="5970" marR="5970" marT="5970" marB="0" anchor="b">
                    <a:lnL>
                      <a:noFill/>
                    </a:lnL>
                    <a:lnR>
                      <a:noFill/>
                    </a:lnR>
                    <a:lnT w="12700" cap="flat" cmpd="sng" algn="ctr">
                      <a:solidFill>
                        <a:schemeClr val="tx1"/>
                      </a:solidFill>
                      <a:prstDash val="solid"/>
                      <a:round/>
                      <a:headEnd type="none" w="med" len="med"/>
                      <a:tailEnd type="none" w="med" len="med"/>
                    </a:lnT>
                    <a:lnB>
                      <a:noFill/>
                    </a:lnB>
                  </a:tcPr>
                </a:tc>
              </a:tr>
              <a:tr h="175788">
                <a:tc>
                  <a:txBody>
                    <a:bodyPr/>
                    <a:lstStyle/>
                    <a:p>
                      <a:pPr algn="l" fontAlgn="b"/>
                      <a:r>
                        <a:rPr lang="en-US" sz="1100" b="1" i="0" u="none" strike="noStrike">
                          <a:solidFill>
                            <a:schemeClr val="tx1"/>
                          </a:solidFill>
                          <a:effectLst/>
                          <a:latin typeface="Arial"/>
                        </a:rPr>
                        <a:t>Total</a:t>
                      </a:r>
                    </a:p>
                  </a:txBody>
                  <a:tcPr marL="5970" marR="5970" marT="5970" marB="0" anchor="b">
                    <a:lnL>
                      <a:noFill/>
                    </a:lnL>
                    <a:lnR>
                      <a:noFill/>
                    </a:lnR>
                    <a:lnT>
                      <a:noFill/>
                    </a:lnT>
                    <a:lnB>
                      <a:noFill/>
                    </a:lnB>
                  </a:tcPr>
                </a:tc>
                <a:tc>
                  <a:txBody>
                    <a:bodyPr/>
                    <a:lstStyle/>
                    <a:p>
                      <a:pPr algn="l" fontAlgn="b"/>
                      <a:endParaRPr lang="en-US" sz="1100" b="1"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l" fontAlgn="b"/>
                      <a:endParaRPr lang="en-US" sz="1100" b="1" i="0" u="none" strike="noStrike" dirty="0">
                        <a:solidFill>
                          <a:schemeClr val="tx1"/>
                        </a:solidFill>
                        <a:effectLst/>
                        <a:latin typeface="Arial"/>
                      </a:endParaRPr>
                    </a:p>
                  </a:txBody>
                  <a:tcPr marL="5970" marR="5970" marT="5970" marB="0" anchor="b">
                    <a:lnL>
                      <a:noFill/>
                    </a:lnL>
                    <a:lnR>
                      <a:noFill/>
                    </a:lnR>
                    <a:lnT>
                      <a:noFill/>
                    </a:lnT>
                    <a:lnB>
                      <a:noFill/>
                    </a:lnB>
                  </a:tcPr>
                </a:tc>
                <a:tc>
                  <a:txBody>
                    <a:bodyPr/>
                    <a:lstStyle/>
                    <a:p>
                      <a:pPr algn="ctr" fontAlgn="b"/>
                      <a:endParaRPr lang="en-US" sz="1100" b="1"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ctr" fontAlgn="b"/>
                      <a:r>
                        <a:rPr lang="en-US" sz="1100" b="1" i="0" u="none" strike="noStrike" dirty="0">
                          <a:solidFill>
                            <a:schemeClr val="tx1"/>
                          </a:solidFill>
                          <a:effectLst/>
                          <a:latin typeface="Arial"/>
                        </a:rPr>
                        <a:t>68%</a:t>
                      </a:r>
                    </a:p>
                  </a:txBody>
                  <a:tcPr marL="5970" marR="5970" marT="5970" marB="0" anchor="b">
                    <a:lnL>
                      <a:noFill/>
                    </a:lnL>
                    <a:lnR>
                      <a:noFill/>
                    </a:lnR>
                    <a:lnT>
                      <a:noFill/>
                    </a:lnT>
                    <a:lnB>
                      <a:noFill/>
                    </a:lnB>
                  </a:tcPr>
                </a:tc>
              </a:tr>
              <a:tr h="95700">
                <a:tc>
                  <a:txBody>
                    <a:bodyPr/>
                    <a:lstStyle/>
                    <a:p>
                      <a:pPr algn="l" fontAlgn="b"/>
                      <a:endParaRPr lang="en-US" sz="600" b="1"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l" fontAlgn="b"/>
                      <a:endParaRPr lang="en-US" sz="600" b="1"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l" fontAlgn="b"/>
                      <a:endParaRPr lang="en-US" sz="600" b="1"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ctr" fontAlgn="b"/>
                      <a:endParaRPr lang="en-US" sz="600" b="1"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ctr" fontAlgn="b"/>
                      <a:endParaRPr lang="en-US" sz="600" b="1" i="0" u="none" strike="noStrike" dirty="0">
                        <a:solidFill>
                          <a:schemeClr val="tx1"/>
                        </a:solidFill>
                        <a:effectLst/>
                        <a:latin typeface="Arial"/>
                      </a:endParaRPr>
                    </a:p>
                  </a:txBody>
                  <a:tcPr marL="5970" marR="5970" marT="5970" marB="0" anchor="b">
                    <a:lnL>
                      <a:noFill/>
                    </a:lnL>
                    <a:lnR>
                      <a:noFill/>
                    </a:lnR>
                    <a:lnT>
                      <a:noFill/>
                    </a:lnT>
                    <a:lnB>
                      <a:noFill/>
                    </a:lnB>
                  </a:tcPr>
                </a:tc>
              </a:tr>
              <a:tr h="175788">
                <a:tc>
                  <a:txBody>
                    <a:bodyPr/>
                    <a:lstStyle/>
                    <a:p>
                      <a:pPr algn="l" fontAlgn="b"/>
                      <a:r>
                        <a:rPr lang="en-US" sz="1100" b="1" i="0" u="none" strike="noStrike">
                          <a:solidFill>
                            <a:schemeClr val="tx1"/>
                          </a:solidFill>
                          <a:effectLst/>
                          <a:latin typeface="Arial"/>
                        </a:rPr>
                        <a:t>Gender</a:t>
                      </a:r>
                    </a:p>
                  </a:txBody>
                  <a:tcPr marL="5970" marR="5970" marT="5970" marB="0" anchor="b">
                    <a:lnL>
                      <a:noFill/>
                    </a:lnL>
                    <a:lnR>
                      <a:noFill/>
                    </a:lnR>
                    <a:lnT>
                      <a:noFill/>
                    </a:lnT>
                    <a:lnB>
                      <a:noFill/>
                    </a:lnB>
                  </a:tcPr>
                </a:tc>
                <a:tc>
                  <a:txBody>
                    <a:bodyPr/>
                    <a:lstStyle/>
                    <a:p>
                      <a:pPr algn="l" fontAlgn="b"/>
                      <a:endParaRPr lang="en-US" sz="1100" b="1"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l" fontAlgn="b"/>
                      <a:endParaRPr lang="en-US" sz="1100" b="1"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ctr" fontAlgn="b"/>
                      <a:endParaRPr lang="en-US" sz="1100" b="1"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ctr" fontAlgn="b"/>
                      <a:endParaRPr lang="en-US" sz="1100" b="1" i="0" u="none" strike="noStrike">
                        <a:solidFill>
                          <a:schemeClr val="tx1"/>
                        </a:solidFill>
                        <a:effectLst/>
                        <a:latin typeface="Arial"/>
                      </a:endParaRPr>
                    </a:p>
                  </a:txBody>
                  <a:tcPr marL="5970" marR="5970" marT="5970" marB="0" anchor="b">
                    <a:lnL>
                      <a:noFill/>
                    </a:lnL>
                    <a:lnR>
                      <a:noFill/>
                    </a:lnR>
                    <a:lnT>
                      <a:noFill/>
                    </a:lnT>
                    <a:lnB>
                      <a:noFill/>
                    </a:lnB>
                  </a:tcPr>
                </a:tc>
              </a:tr>
              <a:tr h="175788">
                <a:tc>
                  <a:txBody>
                    <a:bodyPr/>
                    <a:lstStyle/>
                    <a:p>
                      <a:pPr algn="l" fontAlgn="b"/>
                      <a:r>
                        <a:rPr lang="en-US" sz="1100" b="0" i="0" u="none" strike="noStrike">
                          <a:solidFill>
                            <a:schemeClr val="tx1"/>
                          </a:solidFill>
                          <a:effectLst/>
                          <a:latin typeface="Arial"/>
                        </a:rPr>
                        <a:t>Male</a:t>
                      </a:r>
                    </a:p>
                  </a:txBody>
                  <a:tcPr marL="71637" marR="5970" marT="5970" marB="0" anchor="b">
                    <a:lnL>
                      <a:noFill/>
                    </a:lnL>
                    <a:lnR>
                      <a:noFill/>
                    </a:lnR>
                    <a:lnT>
                      <a:noFill/>
                    </a:lnT>
                    <a:lnB>
                      <a:noFill/>
                    </a:lnB>
                  </a:tcPr>
                </a:tc>
                <a:tc>
                  <a:txBody>
                    <a:bodyPr/>
                    <a:lstStyle/>
                    <a:p>
                      <a:pPr algn="l" fontAlgn="b"/>
                      <a:endParaRPr lang="en-US" sz="1100" b="0"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l" fontAlgn="b"/>
                      <a:endParaRPr lang="en-US" sz="1100" b="0"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ctr" fontAlgn="b"/>
                      <a:endParaRPr lang="en-US" sz="1100" b="0"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ctr" fontAlgn="b"/>
                      <a:r>
                        <a:rPr lang="en-US" sz="1100" b="0" i="0" u="none" strike="noStrike">
                          <a:solidFill>
                            <a:schemeClr val="tx1"/>
                          </a:solidFill>
                          <a:effectLst/>
                          <a:latin typeface="Arial"/>
                        </a:rPr>
                        <a:t>68%</a:t>
                      </a:r>
                    </a:p>
                  </a:txBody>
                  <a:tcPr marL="5970" marR="5970" marT="5970" marB="0" anchor="b">
                    <a:lnL>
                      <a:noFill/>
                    </a:lnL>
                    <a:lnR>
                      <a:noFill/>
                    </a:lnR>
                    <a:lnT>
                      <a:noFill/>
                    </a:lnT>
                    <a:lnB>
                      <a:noFill/>
                    </a:lnB>
                  </a:tcPr>
                </a:tc>
              </a:tr>
              <a:tr h="175788">
                <a:tc>
                  <a:txBody>
                    <a:bodyPr/>
                    <a:lstStyle/>
                    <a:p>
                      <a:pPr algn="l" fontAlgn="b"/>
                      <a:r>
                        <a:rPr lang="en-US" sz="1100" b="0" i="0" u="none" strike="noStrike" dirty="0">
                          <a:solidFill>
                            <a:srgbClr val="FF0000"/>
                          </a:solidFill>
                          <a:effectLst/>
                          <a:latin typeface="Arial"/>
                        </a:rPr>
                        <a:t>Female</a:t>
                      </a:r>
                    </a:p>
                  </a:txBody>
                  <a:tcPr marL="71637" marR="5970" marT="5970" marB="0" anchor="b">
                    <a:lnL>
                      <a:noFill/>
                    </a:lnL>
                    <a:lnR>
                      <a:noFill/>
                    </a:lnR>
                    <a:lnT>
                      <a:noFill/>
                    </a:lnT>
                    <a:lnB>
                      <a:noFill/>
                    </a:lnB>
                  </a:tcPr>
                </a:tc>
                <a:tc>
                  <a:txBody>
                    <a:bodyPr/>
                    <a:lstStyle/>
                    <a:p>
                      <a:pPr algn="l" fontAlgn="b"/>
                      <a:endParaRPr lang="en-US" sz="1100" b="0" i="0" u="none" strike="noStrike">
                        <a:solidFill>
                          <a:srgbClr val="FF0000"/>
                        </a:solidFill>
                        <a:effectLst/>
                        <a:latin typeface="Arial"/>
                      </a:endParaRPr>
                    </a:p>
                  </a:txBody>
                  <a:tcPr marL="5970" marR="5970" marT="5970" marB="0" anchor="b">
                    <a:lnL>
                      <a:noFill/>
                    </a:lnL>
                    <a:lnR>
                      <a:noFill/>
                    </a:lnR>
                    <a:lnT>
                      <a:noFill/>
                    </a:lnT>
                    <a:lnB>
                      <a:noFill/>
                    </a:lnB>
                  </a:tcPr>
                </a:tc>
                <a:tc>
                  <a:txBody>
                    <a:bodyPr/>
                    <a:lstStyle/>
                    <a:p>
                      <a:pPr algn="l" fontAlgn="b"/>
                      <a:endParaRPr lang="en-US" sz="1100" b="0" i="0" u="none" strike="noStrike">
                        <a:solidFill>
                          <a:srgbClr val="FF0000"/>
                        </a:solidFill>
                        <a:effectLst/>
                        <a:latin typeface="Arial"/>
                      </a:endParaRPr>
                    </a:p>
                  </a:txBody>
                  <a:tcPr marL="5970" marR="5970" marT="5970" marB="0" anchor="b">
                    <a:lnL>
                      <a:noFill/>
                    </a:lnL>
                    <a:lnR>
                      <a:noFill/>
                    </a:lnR>
                    <a:lnT>
                      <a:noFill/>
                    </a:lnT>
                    <a:lnB>
                      <a:noFill/>
                    </a:lnB>
                  </a:tcPr>
                </a:tc>
                <a:tc>
                  <a:txBody>
                    <a:bodyPr/>
                    <a:lstStyle/>
                    <a:p>
                      <a:pPr algn="ctr" fontAlgn="b"/>
                      <a:endParaRPr lang="en-US" sz="1100" b="0" i="0" u="none" strike="noStrike">
                        <a:solidFill>
                          <a:srgbClr val="FF0000"/>
                        </a:solidFill>
                        <a:effectLst/>
                        <a:latin typeface="Arial"/>
                      </a:endParaRPr>
                    </a:p>
                  </a:txBody>
                  <a:tcPr marL="5970" marR="5970" marT="5970" marB="0" anchor="b">
                    <a:lnL>
                      <a:noFill/>
                    </a:lnL>
                    <a:lnR>
                      <a:noFill/>
                    </a:lnR>
                    <a:lnT>
                      <a:noFill/>
                    </a:lnT>
                    <a:lnB>
                      <a:noFill/>
                    </a:lnB>
                  </a:tcPr>
                </a:tc>
                <a:tc>
                  <a:txBody>
                    <a:bodyPr/>
                    <a:lstStyle/>
                    <a:p>
                      <a:pPr algn="ctr" fontAlgn="b"/>
                      <a:r>
                        <a:rPr lang="en-US" sz="1100" b="0" i="0" u="none" strike="noStrike" dirty="0">
                          <a:solidFill>
                            <a:srgbClr val="FF0000"/>
                          </a:solidFill>
                          <a:effectLst/>
                          <a:latin typeface="Arial"/>
                        </a:rPr>
                        <a:t>59%</a:t>
                      </a:r>
                    </a:p>
                  </a:txBody>
                  <a:tcPr marL="5970" marR="5970" marT="5970" marB="0" anchor="b">
                    <a:lnL>
                      <a:noFill/>
                    </a:lnL>
                    <a:lnR>
                      <a:noFill/>
                    </a:lnR>
                    <a:lnT>
                      <a:noFill/>
                    </a:lnT>
                    <a:lnB>
                      <a:noFill/>
                    </a:lnB>
                  </a:tcPr>
                </a:tc>
              </a:tr>
              <a:tr h="95700">
                <a:tc>
                  <a:txBody>
                    <a:bodyPr/>
                    <a:lstStyle/>
                    <a:p>
                      <a:pPr algn="l" fontAlgn="b"/>
                      <a:endParaRPr lang="en-US" sz="600" b="0" i="0" u="none" strike="noStrike" dirty="0">
                        <a:solidFill>
                          <a:schemeClr val="tx1"/>
                        </a:solidFill>
                        <a:effectLst/>
                        <a:latin typeface="Arial"/>
                      </a:endParaRPr>
                    </a:p>
                  </a:txBody>
                  <a:tcPr marL="5970" marR="5970" marT="5970" marB="0" anchor="b">
                    <a:lnL>
                      <a:noFill/>
                    </a:lnL>
                    <a:lnR>
                      <a:noFill/>
                    </a:lnR>
                    <a:lnT>
                      <a:noFill/>
                    </a:lnT>
                    <a:lnB>
                      <a:noFill/>
                    </a:lnB>
                  </a:tcPr>
                </a:tc>
                <a:tc>
                  <a:txBody>
                    <a:bodyPr/>
                    <a:lstStyle/>
                    <a:p>
                      <a:pPr algn="l" fontAlgn="b"/>
                      <a:endParaRPr lang="en-US" sz="600" b="0"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l" fontAlgn="b"/>
                      <a:endParaRPr lang="en-US" sz="600" b="0"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ctr" fontAlgn="b"/>
                      <a:endParaRPr lang="en-US" sz="600" b="0" i="0" u="none" strike="noStrike" dirty="0">
                        <a:solidFill>
                          <a:schemeClr val="tx1"/>
                        </a:solidFill>
                        <a:effectLst/>
                        <a:latin typeface="Arial"/>
                      </a:endParaRPr>
                    </a:p>
                  </a:txBody>
                  <a:tcPr marL="5970" marR="5970" marT="5970" marB="0" anchor="b">
                    <a:lnL>
                      <a:noFill/>
                    </a:lnL>
                    <a:lnR>
                      <a:noFill/>
                    </a:lnR>
                    <a:lnT>
                      <a:noFill/>
                    </a:lnT>
                    <a:lnB>
                      <a:noFill/>
                    </a:lnB>
                  </a:tcPr>
                </a:tc>
                <a:tc>
                  <a:txBody>
                    <a:bodyPr/>
                    <a:lstStyle/>
                    <a:p>
                      <a:pPr algn="ctr" fontAlgn="b"/>
                      <a:endParaRPr lang="en-US" sz="600" b="0" i="0" u="none" strike="noStrike" dirty="0">
                        <a:solidFill>
                          <a:schemeClr val="tx1"/>
                        </a:solidFill>
                        <a:effectLst/>
                        <a:latin typeface="Arial"/>
                      </a:endParaRPr>
                    </a:p>
                  </a:txBody>
                  <a:tcPr marL="5970" marR="5970" marT="5970" marB="0" anchor="b">
                    <a:lnL>
                      <a:noFill/>
                    </a:lnL>
                    <a:lnR>
                      <a:noFill/>
                    </a:lnR>
                    <a:lnT>
                      <a:noFill/>
                    </a:lnT>
                    <a:lnB>
                      <a:noFill/>
                    </a:lnB>
                  </a:tcPr>
                </a:tc>
              </a:tr>
              <a:tr h="175788">
                <a:tc>
                  <a:txBody>
                    <a:bodyPr/>
                    <a:lstStyle/>
                    <a:p>
                      <a:pPr algn="l" fontAlgn="b"/>
                      <a:r>
                        <a:rPr lang="en-US" sz="1100" b="1" i="0" u="none" strike="noStrike">
                          <a:solidFill>
                            <a:schemeClr val="tx1"/>
                          </a:solidFill>
                          <a:effectLst/>
                          <a:latin typeface="Arial"/>
                        </a:rPr>
                        <a:t>Race/Ethnicity</a:t>
                      </a:r>
                    </a:p>
                  </a:txBody>
                  <a:tcPr marL="5970" marR="5970" marT="5970" marB="0" anchor="b">
                    <a:lnL>
                      <a:noFill/>
                    </a:lnL>
                    <a:lnR>
                      <a:noFill/>
                    </a:lnR>
                    <a:lnT>
                      <a:noFill/>
                    </a:lnT>
                    <a:lnB>
                      <a:noFill/>
                    </a:lnB>
                  </a:tcPr>
                </a:tc>
                <a:tc>
                  <a:txBody>
                    <a:bodyPr/>
                    <a:lstStyle/>
                    <a:p>
                      <a:pPr algn="l" fontAlgn="b"/>
                      <a:endParaRPr lang="en-US" sz="1100" b="1"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l" fontAlgn="b"/>
                      <a:endParaRPr lang="en-US" sz="1100" b="1"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ctr" fontAlgn="b"/>
                      <a:endParaRPr lang="en-US" sz="1100" b="1"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ctr" fontAlgn="b"/>
                      <a:endParaRPr lang="en-US" sz="1100" b="1" i="0" u="none" strike="noStrike" dirty="0">
                        <a:solidFill>
                          <a:schemeClr val="tx1"/>
                        </a:solidFill>
                        <a:effectLst/>
                        <a:latin typeface="Arial"/>
                      </a:endParaRPr>
                    </a:p>
                  </a:txBody>
                  <a:tcPr marL="5970" marR="5970" marT="5970" marB="0" anchor="b">
                    <a:lnL>
                      <a:noFill/>
                    </a:lnL>
                    <a:lnR>
                      <a:noFill/>
                    </a:lnR>
                    <a:lnT>
                      <a:noFill/>
                    </a:lnT>
                    <a:lnB>
                      <a:noFill/>
                    </a:lnB>
                  </a:tcPr>
                </a:tc>
              </a:tr>
              <a:tr h="175788">
                <a:tc>
                  <a:txBody>
                    <a:bodyPr/>
                    <a:lstStyle/>
                    <a:p>
                      <a:pPr algn="l" fontAlgn="b"/>
                      <a:r>
                        <a:rPr lang="en-US" sz="1100" b="0" i="0" u="none" strike="noStrike">
                          <a:solidFill>
                            <a:schemeClr val="tx1"/>
                          </a:solidFill>
                          <a:effectLst/>
                          <a:latin typeface="Arial"/>
                        </a:rPr>
                        <a:t>White</a:t>
                      </a:r>
                    </a:p>
                  </a:txBody>
                  <a:tcPr marL="71637" marR="5970" marT="5970" marB="0" anchor="b">
                    <a:lnL>
                      <a:noFill/>
                    </a:lnL>
                    <a:lnR>
                      <a:noFill/>
                    </a:lnR>
                    <a:lnT>
                      <a:noFill/>
                    </a:lnT>
                    <a:lnB>
                      <a:noFill/>
                    </a:lnB>
                  </a:tcPr>
                </a:tc>
                <a:tc>
                  <a:txBody>
                    <a:bodyPr/>
                    <a:lstStyle/>
                    <a:p>
                      <a:pPr algn="l" fontAlgn="b"/>
                      <a:endParaRPr lang="en-US" sz="1100" b="0"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l" fontAlgn="b"/>
                      <a:endParaRPr lang="en-US" sz="1100" b="0"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ctr" fontAlgn="b"/>
                      <a:endParaRPr lang="en-US" sz="1100" b="0"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ctr" fontAlgn="b"/>
                      <a:r>
                        <a:rPr lang="en-US" sz="1100" b="0" i="0" u="none" strike="noStrike">
                          <a:solidFill>
                            <a:schemeClr val="tx1"/>
                          </a:solidFill>
                          <a:effectLst/>
                          <a:latin typeface="Arial"/>
                        </a:rPr>
                        <a:t>70%</a:t>
                      </a:r>
                    </a:p>
                  </a:txBody>
                  <a:tcPr marL="5970" marR="5970" marT="5970" marB="0" anchor="b">
                    <a:lnL>
                      <a:noFill/>
                    </a:lnL>
                    <a:lnR>
                      <a:noFill/>
                    </a:lnR>
                    <a:lnT>
                      <a:noFill/>
                    </a:lnT>
                    <a:lnB>
                      <a:noFill/>
                    </a:lnB>
                  </a:tcPr>
                </a:tc>
              </a:tr>
              <a:tr h="175788">
                <a:tc>
                  <a:txBody>
                    <a:bodyPr/>
                    <a:lstStyle/>
                    <a:p>
                      <a:pPr algn="l" fontAlgn="b"/>
                      <a:r>
                        <a:rPr lang="en-US" sz="1100" b="0" i="0" u="none" strike="noStrike" dirty="0">
                          <a:solidFill>
                            <a:srgbClr val="FF0000"/>
                          </a:solidFill>
                          <a:effectLst/>
                          <a:latin typeface="Arial"/>
                        </a:rPr>
                        <a:t>African American</a:t>
                      </a:r>
                    </a:p>
                  </a:txBody>
                  <a:tcPr marL="71637" marR="5970" marT="5970" marB="0" anchor="b">
                    <a:lnL>
                      <a:noFill/>
                    </a:lnL>
                    <a:lnR>
                      <a:noFill/>
                    </a:lnR>
                    <a:lnT>
                      <a:noFill/>
                    </a:lnT>
                    <a:lnB>
                      <a:noFill/>
                    </a:lnB>
                  </a:tcPr>
                </a:tc>
                <a:tc>
                  <a:txBody>
                    <a:bodyPr/>
                    <a:lstStyle/>
                    <a:p>
                      <a:pPr algn="l" fontAlgn="b"/>
                      <a:endParaRPr lang="en-US" sz="1100" b="0" i="0" u="none" strike="noStrike">
                        <a:solidFill>
                          <a:srgbClr val="FF0000"/>
                        </a:solidFill>
                        <a:effectLst/>
                        <a:latin typeface="Arial"/>
                      </a:endParaRPr>
                    </a:p>
                  </a:txBody>
                  <a:tcPr marL="5970" marR="5970" marT="5970" marB="0" anchor="b">
                    <a:lnL>
                      <a:noFill/>
                    </a:lnL>
                    <a:lnR>
                      <a:noFill/>
                    </a:lnR>
                    <a:lnT>
                      <a:noFill/>
                    </a:lnT>
                    <a:lnB>
                      <a:noFill/>
                    </a:lnB>
                  </a:tcPr>
                </a:tc>
                <a:tc>
                  <a:txBody>
                    <a:bodyPr/>
                    <a:lstStyle/>
                    <a:p>
                      <a:pPr algn="l" fontAlgn="b"/>
                      <a:endParaRPr lang="en-US" sz="1100" b="0" i="0" u="none" strike="noStrike" dirty="0">
                        <a:solidFill>
                          <a:srgbClr val="FF0000"/>
                        </a:solidFill>
                        <a:effectLst/>
                        <a:latin typeface="Arial"/>
                      </a:endParaRPr>
                    </a:p>
                  </a:txBody>
                  <a:tcPr marL="5970" marR="5970" marT="5970" marB="0" anchor="b">
                    <a:lnL>
                      <a:noFill/>
                    </a:lnL>
                    <a:lnR>
                      <a:noFill/>
                    </a:lnR>
                    <a:lnT>
                      <a:noFill/>
                    </a:lnT>
                    <a:lnB>
                      <a:noFill/>
                    </a:lnB>
                  </a:tcPr>
                </a:tc>
                <a:tc>
                  <a:txBody>
                    <a:bodyPr/>
                    <a:lstStyle/>
                    <a:p>
                      <a:pPr algn="ctr" fontAlgn="b"/>
                      <a:endParaRPr lang="en-US" sz="1100" b="0" i="0" u="none" strike="noStrike">
                        <a:solidFill>
                          <a:srgbClr val="FF0000"/>
                        </a:solidFill>
                        <a:effectLst/>
                        <a:latin typeface="Arial"/>
                      </a:endParaRPr>
                    </a:p>
                  </a:txBody>
                  <a:tcPr marL="5970" marR="5970" marT="5970" marB="0" anchor="b">
                    <a:lnL>
                      <a:noFill/>
                    </a:lnL>
                    <a:lnR>
                      <a:noFill/>
                    </a:lnR>
                    <a:lnT>
                      <a:noFill/>
                    </a:lnT>
                    <a:lnB>
                      <a:noFill/>
                    </a:lnB>
                  </a:tcPr>
                </a:tc>
                <a:tc>
                  <a:txBody>
                    <a:bodyPr/>
                    <a:lstStyle/>
                    <a:p>
                      <a:pPr algn="ctr" fontAlgn="b"/>
                      <a:r>
                        <a:rPr lang="en-US" sz="1100" b="0" i="0" u="none" strike="noStrike" dirty="0">
                          <a:solidFill>
                            <a:srgbClr val="FF0000"/>
                          </a:solidFill>
                          <a:effectLst/>
                          <a:latin typeface="Arial"/>
                        </a:rPr>
                        <a:t>51%</a:t>
                      </a:r>
                    </a:p>
                  </a:txBody>
                  <a:tcPr marL="5970" marR="5970" marT="5970" marB="0" anchor="b">
                    <a:lnL>
                      <a:noFill/>
                    </a:lnL>
                    <a:lnR>
                      <a:noFill/>
                    </a:lnR>
                    <a:lnT>
                      <a:noFill/>
                    </a:lnT>
                    <a:lnB>
                      <a:noFill/>
                    </a:lnB>
                  </a:tcPr>
                </a:tc>
              </a:tr>
              <a:tr h="175788">
                <a:tc>
                  <a:txBody>
                    <a:bodyPr/>
                    <a:lstStyle/>
                    <a:p>
                      <a:pPr algn="l" fontAlgn="b"/>
                      <a:r>
                        <a:rPr lang="en-US" sz="1100" b="0" i="0" u="none" strike="noStrike">
                          <a:solidFill>
                            <a:schemeClr val="tx1"/>
                          </a:solidFill>
                          <a:effectLst/>
                          <a:latin typeface="Arial"/>
                        </a:rPr>
                        <a:t>Latino</a:t>
                      </a:r>
                    </a:p>
                  </a:txBody>
                  <a:tcPr marL="71637" marR="5970" marT="5970" marB="0" anchor="b">
                    <a:lnL>
                      <a:noFill/>
                    </a:lnL>
                    <a:lnR>
                      <a:noFill/>
                    </a:lnR>
                    <a:lnT>
                      <a:noFill/>
                    </a:lnT>
                    <a:lnB>
                      <a:noFill/>
                    </a:lnB>
                  </a:tcPr>
                </a:tc>
                <a:tc>
                  <a:txBody>
                    <a:bodyPr/>
                    <a:lstStyle/>
                    <a:p>
                      <a:pPr algn="l" fontAlgn="b"/>
                      <a:endParaRPr lang="en-US" sz="1100" b="0"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l" fontAlgn="b"/>
                      <a:endParaRPr lang="en-US" sz="1100" b="0"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ctr" fontAlgn="b"/>
                      <a:endParaRPr lang="en-US" sz="1100" b="0"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ctr" fontAlgn="b"/>
                      <a:r>
                        <a:rPr lang="en-US" sz="1100" b="0" i="0" u="none" strike="noStrike">
                          <a:solidFill>
                            <a:schemeClr val="tx1"/>
                          </a:solidFill>
                          <a:effectLst/>
                          <a:latin typeface="Arial"/>
                        </a:rPr>
                        <a:t>68%</a:t>
                      </a:r>
                    </a:p>
                  </a:txBody>
                  <a:tcPr marL="5970" marR="5970" marT="5970" marB="0" anchor="b">
                    <a:lnL>
                      <a:noFill/>
                    </a:lnL>
                    <a:lnR>
                      <a:noFill/>
                    </a:lnR>
                    <a:lnT>
                      <a:noFill/>
                    </a:lnT>
                    <a:lnB>
                      <a:noFill/>
                    </a:lnB>
                  </a:tcPr>
                </a:tc>
              </a:tr>
              <a:tr h="327827">
                <a:tc>
                  <a:txBody>
                    <a:bodyPr/>
                    <a:lstStyle/>
                    <a:p>
                      <a:pPr algn="l" fontAlgn="b"/>
                      <a:r>
                        <a:rPr lang="en-US" sz="1100" b="0" i="0" u="none" strike="noStrike">
                          <a:solidFill>
                            <a:schemeClr val="tx1"/>
                          </a:solidFill>
                          <a:effectLst/>
                          <a:latin typeface="Arial"/>
                        </a:rPr>
                        <a:t>Asian/Pacific Islander</a:t>
                      </a:r>
                    </a:p>
                  </a:txBody>
                  <a:tcPr marL="71637" marR="5970" marT="5970" marB="0" anchor="b">
                    <a:lnL>
                      <a:noFill/>
                    </a:lnL>
                    <a:lnR>
                      <a:noFill/>
                    </a:lnR>
                    <a:lnT>
                      <a:noFill/>
                    </a:lnT>
                    <a:lnB>
                      <a:noFill/>
                    </a:lnB>
                  </a:tcPr>
                </a:tc>
                <a:tc>
                  <a:txBody>
                    <a:bodyPr/>
                    <a:lstStyle/>
                    <a:p>
                      <a:pPr algn="l" fontAlgn="b"/>
                      <a:endParaRPr lang="en-US" sz="1100" b="0"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l" fontAlgn="b"/>
                      <a:endParaRPr lang="en-US" sz="1100" b="0"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ctr" fontAlgn="b"/>
                      <a:endParaRPr lang="en-US" sz="1100" b="0"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ctr" fontAlgn="b"/>
                      <a:r>
                        <a:rPr lang="en-US" sz="1100" b="0" i="0" u="none" strike="noStrike">
                          <a:solidFill>
                            <a:schemeClr val="tx1"/>
                          </a:solidFill>
                          <a:effectLst/>
                          <a:latin typeface="Arial"/>
                        </a:rPr>
                        <a:t>74%</a:t>
                      </a:r>
                    </a:p>
                  </a:txBody>
                  <a:tcPr marL="5970" marR="5970" marT="5970" marB="0" anchor="b">
                    <a:lnL>
                      <a:noFill/>
                    </a:lnL>
                    <a:lnR>
                      <a:noFill/>
                    </a:lnR>
                    <a:lnT>
                      <a:noFill/>
                    </a:lnT>
                    <a:lnB>
                      <a:noFill/>
                    </a:lnB>
                  </a:tcPr>
                </a:tc>
              </a:tr>
              <a:tr h="175788">
                <a:tc>
                  <a:txBody>
                    <a:bodyPr/>
                    <a:lstStyle/>
                    <a:p>
                      <a:pPr algn="l" fontAlgn="b"/>
                      <a:r>
                        <a:rPr lang="en-US" sz="1100" b="0" i="0" u="none" strike="noStrike">
                          <a:solidFill>
                            <a:schemeClr val="tx1"/>
                          </a:solidFill>
                          <a:effectLst/>
                          <a:latin typeface="Arial"/>
                        </a:rPr>
                        <a:t>Other/Unknown</a:t>
                      </a:r>
                    </a:p>
                  </a:txBody>
                  <a:tcPr marL="71637" marR="5970" marT="5970" marB="0" anchor="b">
                    <a:lnL>
                      <a:noFill/>
                    </a:lnL>
                    <a:lnR>
                      <a:noFill/>
                    </a:lnR>
                    <a:lnT>
                      <a:noFill/>
                    </a:lnT>
                    <a:lnB>
                      <a:noFill/>
                    </a:lnB>
                  </a:tcPr>
                </a:tc>
                <a:tc>
                  <a:txBody>
                    <a:bodyPr/>
                    <a:lstStyle/>
                    <a:p>
                      <a:pPr algn="l" fontAlgn="b"/>
                      <a:endParaRPr lang="en-US" sz="1100" b="0"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l" fontAlgn="b"/>
                      <a:endParaRPr lang="en-US" sz="1100" b="0"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ctr" fontAlgn="b"/>
                      <a:endParaRPr lang="en-US" sz="1100" b="0"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ctr" fontAlgn="b"/>
                      <a:r>
                        <a:rPr lang="en-US" sz="1100" b="0" i="0" u="none" strike="noStrike">
                          <a:solidFill>
                            <a:schemeClr val="tx1"/>
                          </a:solidFill>
                          <a:effectLst/>
                          <a:latin typeface="Arial"/>
                        </a:rPr>
                        <a:t>60%</a:t>
                      </a:r>
                    </a:p>
                  </a:txBody>
                  <a:tcPr marL="5970" marR="5970" marT="5970" marB="0" anchor="b">
                    <a:lnL>
                      <a:noFill/>
                    </a:lnL>
                    <a:lnR>
                      <a:noFill/>
                    </a:lnR>
                    <a:lnT>
                      <a:noFill/>
                    </a:lnT>
                    <a:lnB>
                      <a:noFill/>
                    </a:lnB>
                  </a:tcPr>
                </a:tc>
              </a:tr>
              <a:tr h="95700">
                <a:tc>
                  <a:txBody>
                    <a:bodyPr/>
                    <a:lstStyle/>
                    <a:p>
                      <a:pPr algn="l" fontAlgn="b"/>
                      <a:endParaRPr lang="en-US" sz="600" b="0"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l" fontAlgn="b"/>
                      <a:endParaRPr lang="en-US" sz="600" b="0"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l" fontAlgn="b"/>
                      <a:endParaRPr lang="en-US" sz="600" b="0"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ctr" fontAlgn="b"/>
                      <a:endParaRPr lang="en-US" sz="600" b="0"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ctr" fontAlgn="b"/>
                      <a:endParaRPr lang="en-US" sz="600" b="0" i="0" u="none" strike="noStrike" dirty="0">
                        <a:solidFill>
                          <a:schemeClr val="tx1"/>
                        </a:solidFill>
                        <a:effectLst/>
                        <a:latin typeface="Arial"/>
                      </a:endParaRPr>
                    </a:p>
                  </a:txBody>
                  <a:tcPr marL="5970" marR="5970" marT="5970" marB="0" anchor="b">
                    <a:lnL>
                      <a:noFill/>
                    </a:lnL>
                    <a:lnR>
                      <a:noFill/>
                    </a:lnR>
                    <a:lnT>
                      <a:noFill/>
                    </a:lnT>
                    <a:lnB>
                      <a:noFill/>
                    </a:lnB>
                  </a:tcPr>
                </a:tc>
              </a:tr>
              <a:tr h="175788">
                <a:tc>
                  <a:txBody>
                    <a:bodyPr/>
                    <a:lstStyle/>
                    <a:p>
                      <a:pPr algn="l" fontAlgn="b"/>
                      <a:r>
                        <a:rPr lang="en-US" sz="1100" b="1" i="0" u="none" strike="noStrike">
                          <a:solidFill>
                            <a:schemeClr val="tx1"/>
                          </a:solidFill>
                          <a:effectLst/>
                          <a:latin typeface="Arial"/>
                        </a:rPr>
                        <a:t>Age at Diagnosis</a:t>
                      </a:r>
                    </a:p>
                  </a:txBody>
                  <a:tcPr marL="5970" marR="5970" marT="5970" marB="0" anchor="b">
                    <a:lnL>
                      <a:noFill/>
                    </a:lnL>
                    <a:lnR>
                      <a:noFill/>
                    </a:lnR>
                    <a:lnT>
                      <a:noFill/>
                    </a:lnT>
                    <a:lnB>
                      <a:noFill/>
                    </a:lnB>
                  </a:tcPr>
                </a:tc>
                <a:tc>
                  <a:txBody>
                    <a:bodyPr/>
                    <a:lstStyle/>
                    <a:p>
                      <a:pPr algn="l" fontAlgn="b"/>
                      <a:endParaRPr lang="en-US" sz="1100" b="1"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l" fontAlgn="b"/>
                      <a:endParaRPr lang="en-US" sz="1100" b="1"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ctr" fontAlgn="b"/>
                      <a:endParaRPr lang="en-US" sz="1100" b="1"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ctr" fontAlgn="b"/>
                      <a:endParaRPr lang="en-US" sz="1100" b="1" i="0" u="none" strike="noStrike">
                        <a:solidFill>
                          <a:schemeClr val="tx1"/>
                        </a:solidFill>
                        <a:effectLst/>
                        <a:latin typeface="Arial"/>
                      </a:endParaRPr>
                    </a:p>
                  </a:txBody>
                  <a:tcPr marL="5970" marR="5970" marT="5970" marB="0" anchor="b">
                    <a:lnL>
                      <a:noFill/>
                    </a:lnL>
                    <a:lnR>
                      <a:noFill/>
                    </a:lnR>
                    <a:lnT>
                      <a:noFill/>
                    </a:lnT>
                    <a:lnB>
                      <a:noFill/>
                    </a:lnB>
                  </a:tcPr>
                </a:tc>
              </a:tr>
              <a:tr h="175788">
                <a:tc>
                  <a:txBody>
                    <a:bodyPr/>
                    <a:lstStyle/>
                    <a:p>
                      <a:pPr algn="l" fontAlgn="b"/>
                      <a:r>
                        <a:rPr lang="en-US" sz="1100" b="0" i="0" u="none" strike="noStrike" dirty="0">
                          <a:solidFill>
                            <a:srgbClr val="FF0000"/>
                          </a:solidFill>
                          <a:effectLst/>
                          <a:latin typeface="Arial"/>
                        </a:rPr>
                        <a:t>13-24</a:t>
                      </a:r>
                    </a:p>
                  </a:txBody>
                  <a:tcPr marL="71637" marR="5970" marT="5970" marB="0" anchor="b">
                    <a:lnL>
                      <a:noFill/>
                    </a:lnL>
                    <a:lnR>
                      <a:noFill/>
                    </a:lnR>
                    <a:lnT>
                      <a:noFill/>
                    </a:lnT>
                    <a:lnB>
                      <a:noFill/>
                    </a:lnB>
                  </a:tcPr>
                </a:tc>
                <a:tc>
                  <a:txBody>
                    <a:bodyPr/>
                    <a:lstStyle/>
                    <a:p>
                      <a:pPr algn="l" fontAlgn="b"/>
                      <a:endParaRPr lang="en-US" sz="1100" b="0" i="0" u="none" strike="noStrike">
                        <a:solidFill>
                          <a:srgbClr val="FF0000"/>
                        </a:solidFill>
                        <a:effectLst/>
                        <a:latin typeface="Arial"/>
                      </a:endParaRPr>
                    </a:p>
                  </a:txBody>
                  <a:tcPr marL="5970" marR="5970" marT="5970" marB="0" anchor="b">
                    <a:lnL>
                      <a:noFill/>
                    </a:lnL>
                    <a:lnR>
                      <a:noFill/>
                    </a:lnR>
                    <a:lnT>
                      <a:noFill/>
                    </a:lnT>
                    <a:lnB>
                      <a:noFill/>
                    </a:lnB>
                  </a:tcPr>
                </a:tc>
                <a:tc>
                  <a:txBody>
                    <a:bodyPr/>
                    <a:lstStyle/>
                    <a:p>
                      <a:pPr algn="l" fontAlgn="b"/>
                      <a:endParaRPr lang="en-US" sz="1100" b="0" i="0" u="none" strike="noStrike">
                        <a:solidFill>
                          <a:srgbClr val="FF0000"/>
                        </a:solidFill>
                        <a:effectLst/>
                        <a:latin typeface="Arial"/>
                      </a:endParaRPr>
                    </a:p>
                  </a:txBody>
                  <a:tcPr marL="5970" marR="5970" marT="5970" marB="0" anchor="b">
                    <a:lnL>
                      <a:noFill/>
                    </a:lnL>
                    <a:lnR>
                      <a:noFill/>
                    </a:lnR>
                    <a:lnT>
                      <a:noFill/>
                    </a:lnT>
                    <a:lnB>
                      <a:noFill/>
                    </a:lnB>
                  </a:tcPr>
                </a:tc>
                <a:tc>
                  <a:txBody>
                    <a:bodyPr/>
                    <a:lstStyle/>
                    <a:p>
                      <a:pPr algn="ctr" fontAlgn="b"/>
                      <a:endParaRPr lang="en-US" sz="1100" b="0" i="0" u="none" strike="noStrike" dirty="0">
                        <a:solidFill>
                          <a:srgbClr val="FF0000"/>
                        </a:solidFill>
                        <a:effectLst/>
                        <a:latin typeface="Arial"/>
                      </a:endParaRPr>
                    </a:p>
                  </a:txBody>
                  <a:tcPr marL="5970" marR="5970" marT="5970" marB="0" anchor="b">
                    <a:lnL>
                      <a:noFill/>
                    </a:lnL>
                    <a:lnR>
                      <a:noFill/>
                    </a:lnR>
                    <a:lnT>
                      <a:noFill/>
                    </a:lnT>
                    <a:lnB>
                      <a:noFill/>
                    </a:lnB>
                  </a:tcPr>
                </a:tc>
                <a:tc>
                  <a:txBody>
                    <a:bodyPr/>
                    <a:lstStyle/>
                    <a:p>
                      <a:pPr algn="ctr" fontAlgn="b"/>
                      <a:r>
                        <a:rPr lang="en-US" sz="1100" b="0" i="0" u="none" strike="noStrike" dirty="0">
                          <a:solidFill>
                            <a:srgbClr val="FF0000"/>
                          </a:solidFill>
                          <a:effectLst/>
                          <a:latin typeface="Arial"/>
                        </a:rPr>
                        <a:t>59%</a:t>
                      </a:r>
                    </a:p>
                  </a:txBody>
                  <a:tcPr marL="5970" marR="5970" marT="5970" marB="0" anchor="b">
                    <a:lnL>
                      <a:noFill/>
                    </a:lnL>
                    <a:lnR>
                      <a:noFill/>
                    </a:lnR>
                    <a:lnT>
                      <a:noFill/>
                    </a:lnT>
                    <a:lnB>
                      <a:noFill/>
                    </a:lnB>
                  </a:tcPr>
                </a:tc>
              </a:tr>
              <a:tr h="175788">
                <a:tc>
                  <a:txBody>
                    <a:bodyPr/>
                    <a:lstStyle/>
                    <a:p>
                      <a:pPr algn="l" fontAlgn="b"/>
                      <a:r>
                        <a:rPr lang="en-US" sz="1100" b="0" i="0" u="none" strike="noStrike">
                          <a:solidFill>
                            <a:srgbClr val="FF0000"/>
                          </a:solidFill>
                          <a:effectLst/>
                          <a:latin typeface="Arial"/>
                        </a:rPr>
                        <a:t>25-29</a:t>
                      </a:r>
                    </a:p>
                  </a:txBody>
                  <a:tcPr marL="71637" marR="5970" marT="5970" marB="0" anchor="b">
                    <a:lnL>
                      <a:noFill/>
                    </a:lnL>
                    <a:lnR>
                      <a:noFill/>
                    </a:lnR>
                    <a:lnT>
                      <a:noFill/>
                    </a:lnT>
                    <a:lnB>
                      <a:noFill/>
                    </a:lnB>
                  </a:tcPr>
                </a:tc>
                <a:tc>
                  <a:txBody>
                    <a:bodyPr/>
                    <a:lstStyle/>
                    <a:p>
                      <a:pPr algn="l" fontAlgn="b"/>
                      <a:endParaRPr lang="en-US" sz="1100" b="0" i="0" u="none" strike="noStrike">
                        <a:solidFill>
                          <a:srgbClr val="FF0000"/>
                        </a:solidFill>
                        <a:effectLst/>
                        <a:latin typeface="Arial"/>
                      </a:endParaRPr>
                    </a:p>
                  </a:txBody>
                  <a:tcPr marL="5970" marR="5970" marT="5970" marB="0" anchor="b">
                    <a:lnL>
                      <a:noFill/>
                    </a:lnL>
                    <a:lnR>
                      <a:noFill/>
                    </a:lnR>
                    <a:lnT>
                      <a:noFill/>
                    </a:lnT>
                    <a:lnB>
                      <a:noFill/>
                    </a:lnB>
                  </a:tcPr>
                </a:tc>
                <a:tc>
                  <a:txBody>
                    <a:bodyPr/>
                    <a:lstStyle/>
                    <a:p>
                      <a:pPr algn="l" fontAlgn="b"/>
                      <a:endParaRPr lang="en-US" sz="1100" b="0" i="0" u="none" strike="noStrike">
                        <a:solidFill>
                          <a:srgbClr val="FF0000"/>
                        </a:solidFill>
                        <a:effectLst/>
                        <a:latin typeface="Arial"/>
                      </a:endParaRPr>
                    </a:p>
                  </a:txBody>
                  <a:tcPr marL="5970" marR="5970" marT="5970" marB="0" anchor="b">
                    <a:lnL>
                      <a:noFill/>
                    </a:lnL>
                    <a:lnR>
                      <a:noFill/>
                    </a:lnR>
                    <a:lnT>
                      <a:noFill/>
                    </a:lnT>
                    <a:lnB>
                      <a:noFill/>
                    </a:lnB>
                  </a:tcPr>
                </a:tc>
                <a:tc>
                  <a:txBody>
                    <a:bodyPr/>
                    <a:lstStyle/>
                    <a:p>
                      <a:pPr algn="ctr" fontAlgn="b"/>
                      <a:endParaRPr lang="en-US" sz="1100" b="0" i="0" u="none" strike="noStrike">
                        <a:solidFill>
                          <a:srgbClr val="FF0000"/>
                        </a:solidFill>
                        <a:effectLst/>
                        <a:latin typeface="Arial"/>
                      </a:endParaRPr>
                    </a:p>
                  </a:txBody>
                  <a:tcPr marL="5970" marR="5970" marT="5970" marB="0" anchor="b">
                    <a:lnL>
                      <a:noFill/>
                    </a:lnL>
                    <a:lnR>
                      <a:noFill/>
                    </a:lnR>
                    <a:lnT>
                      <a:noFill/>
                    </a:lnT>
                    <a:lnB>
                      <a:noFill/>
                    </a:lnB>
                  </a:tcPr>
                </a:tc>
                <a:tc>
                  <a:txBody>
                    <a:bodyPr/>
                    <a:lstStyle/>
                    <a:p>
                      <a:pPr algn="ctr" fontAlgn="b"/>
                      <a:r>
                        <a:rPr lang="en-US" sz="1100" b="0" i="0" u="none" strike="noStrike" dirty="0">
                          <a:solidFill>
                            <a:srgbClr val="FF0000"/>
                          </a:solidFill>
                          <a:effectLst/>
                          <a:latin typeface="Arial"/>
                        </a:rPr>
                        <a:t>61%</a:t>
                      </a:r>
                    </a:p>
                  </a:txBody>
                  <a:tcPr marL="5970" marR="5970" marT="5970" marB="0" anchor="b">
                    <a:lnL>
                      <a:noFill/>
                    </a:lnL>
                    <a:lnR>
                      <a:noFill/>
                    </a:lnR>
                    <a:lnT>
                      <a:noFill/>
                    </a:lnT>
                    <a:lnB>
                      <a:noFill/>
                    </a:lnB>
                  </a:tcPr>
                </a:tc>
              </a:tr>
              <a:tr h="175788">
                <a:tc>
                  <a:txBody>
                    <a:bodyPr/>
                    <a:lstStyle/>
                    <a:p>
                      <a:pPr algn="l" fontAlgn="b"/>
                      <a:r>
                        <a:rPr lang="en-US" sz="1100" b="0" i="0" u="none" strike="noStrike">
                          <a:solidFill>
                            <a:schemeClr val="tx1"/>
                          </a:solidFill>
                          <a:effectLst/>
                          <a:latin typeface="Arial"/>
                        </a:rPr>
                        <a:t>30-39</a:t>
                      </a:r>
                    </a:p>
                  </a:txBody>
                  <a:tcPr marL="71637" marR="5970" marT="5970" marB="0" anchor="b">
                    <a:lnL>
                      <a:noFill/>
                    </a:lnL>
                    <a:lnR>
                      <a:noFill/>
                    </a:lnR>
                    <a:lnT>
                      <a:noFill/>
                    </a:lnT>
                    <a:lnB>
                      <a:noFill/>
                    </a:lnB>
                  </a:tcPr>
                </a:tc>
                <a:tc>
                  <a:txBody>
                    <a:bodyPr/>
                    <a:lstStyle/>
                    <a:p>
                      <a:pPr algn="l" fontAlgn="b"/>
                      <a:endParaRPr lang="en-US" sz="1100" b="0"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l" fontAlgn="b"/>
                      <a:endParaRPr lang="en-US" sz="1100" b="0"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ctr" fontAlgn="b"/>
                      <a:endParaRPr lang="en-US" sz="1100" b="0"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ctr" fontAlgn="b"/>
                      <a:r>
                        <a:rPr lang="en-US" sz="1100" b="0" i="0" u="none" strike="noStrike">
                          <a:solidFill>
                            <a:schemeClr val="tx1"/>
                          </a:solidFill>
                          <a:effectLst/>
                          <a:latin typeface="Arial"/>
                        </a:rPr>
                        <a:t>75%</a:t>
                      </a:r>
                    </a:p>
                  </a:txBody>
                  <a:tcPr marL="5970" marR="5970" marT="5970" marB="0" anchor="b">
                    <a:lnL>
                      <a:noFill/>
                    </a:lnL>
                    <a:lnR>
                      <a:noFill/>
                    </a:lnR>
                    <a:lnT>
                      <a:noFill/>
                    </a:lnT>
                    <a:lnB>
                      <a:noFill/>
                    </a:lnB>
                  </a:tcPr>
                </a:tc>
              </a:tr>
              <a:tr h="175788">
                <a:tc>
                  <a:txBody>
                    <a:bodyPr/>
                    <a:lstStyle/>
                    <a:p>
                      <a:pPr algn="l" fontAlgn="b"/>
                      <a:r>
                        <a:rPr lang="en-US" sz="1100" b="0" i="0" u="none" strike="noStrike">
                          <a:solidFill>
                            <a:schemeClr val="tx1"/>
                          </a:solidFill>
                          <a:effectLst/>
                          <a:latin typeface="Arial"/>
                        </a:rPr>
                        <a:t>40-49</a:t>
                      </a:r>
                    </a:p>
                  </a:txBody>
                  <a:tcPr marL="71637" marR="5970" marT="5970" marB="0" anchor="b">
                    <a:lnL>
                      <a:noFill/>
                    </a:lnL>
                    <a:lnR>
                      <a:noFill/>
                    </a:lnR>
                    <a:lnT>
                      <a:noFill/>
                    </a:lnT>
                    <a:lnB>
                      <a:noFill/>
                    </a:lnB>
                  </a:tcPr>
                </a:tc>
                <a:tc>
                  <a:txBody>
                    <a:bodyPr/>
                    <a:lstStyle/>
                    <a:p>
                      <a:pPr algn="l" fontAlgn="b"/>
                      <a:endParaRPr lang="en-US" sz="1100" b="0"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l" fontAlgn="b"/>
                      <a:endParaRPr lang="en-US" sz="1100" b="0"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ctr" fontAlgn="b"/>
                      <a:endParaRPr lang="en-US" sz="1100" b="0"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ctr" fontAlgn="b"/>
                      <a:r>
                        <a:rPr lang="en-US" sz="1100" b="0" i="0" u="none" strike="noStrike">
                          <a:solidFill>
                            <a:schemeClr val="tx1"/>
                          </a:solidFill>
                          <a:effectLst/>
                          <a:latin typeface="Arial"/>
                        </a:rPr>
                        <a:t>69%</a:t>
                      </a:r>
                    </a:p>
                  </a:txBody>
                  <a:tcPr marL="5970" marR="5970" marT="5970" marB="0" anchor="b">
                    <a:lnL>
                      <a:noFill/>
                    </a:lnL>
                    <a:lnR>
                      <a:noFill/>
                    </a:lnR>
                    <a:lnT>
                      <a:noFill/>
                    </a:lnT>
                    <a:lnB>
                      <a:noFill/>
                    </a:lnB>
                  </a:tcPr>
                </a:tc>
              </a:tr>
              <a:tr h="175788">
                <a:tc>
                  <a:txBody>
                    <a:bodyPr/>
                    <a:lstStyle/>
                    <a:p>
                      <a:pPr algn="l" fontAlgn="b"/>
                      <a:r>
                        <a:rPr lang="en-US" sz="1100" b="0" i="0" u="none" strike="noStrike">
                          <a:solidFill>
                            <a:schemeClr val="tx1"/>
                          </a:solidFill>
                          <a:effectLst/>
                          <a:latin typeface="Arial"/>
                        </a:rPr>
                        <a:t>50+</a:t>
                      </a:r>
                    </a:p>
                  </a:txBody>
                  <a:tcPr marL="71637" marR="5970" marT="5970" marB="0" anchor="b">
                    <a:lnL>
                      <a:noFill/>
                    </a:lnL>
                    <a:lnR>
                      <a:noFill/>
                    </a:lnR>
                    <a:lnT>
                      <a:noFill/>
                    </a:lnT>
                    <a:lnB>
                      <a:noFill/>
                    </a:lnB>
                  </a:tcPr>
                </a:tc>
                <a:tc>
                  <a:txBody>
                    <a:bodyPr/>
                    <a:lstStyle/>
                    <a:p>
                      <a:pPr algn="l" fontAlgn="b"/>
                      <a:endParaRPr lang="en-US" sz="1100" b="0"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l" fontAlgn="b"/>
                      <a:endParaRPr lang="en-US" sz="1100" b="0"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ctr" fontAlgn="b"/>
                      <a:endParaRPr lang="en-US" sz="1100" b="0"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ctr" fontAlgn="b"/>
                      <a:r>
                        <a:rPr lang="en-US" sz="1100" b="0" i="0" u="none" strike="noStrike">
                          <a:solidFill>
                            <a:schemeClr val="tx1"/>
                          </a:solidFill>
                          <a:effectLst/>
                          <a:latin typeface="Arial"/>
                        </a:rPr>
                        <a:t>63%</a:t>
                      </a:r>
                    </a:p>
                  </a:txBody>
                  <a:tcPr marL="5970" marR="5970" marT="5970" marB="0" anchor="b">
                    <a:lnL>
                      <a:noFill/>
                    </a:lnL>
                    <a:lnR>
                      <a:noFill/>
                    </a:lnR>
                    <a:lnT>
                      <a:noFill/>
                    </a:lnT>
                    <a:lnB>
                      <a:noFill/>
                    </a:lnB>
                  </a:tcPr>
                </a:tc>
              </a:tr>
              <a:tr h="95700">
                <a:tc>
                  <a:txBody>
                    <a:bodyPr/>
                    <a:lstStyle/>
                    <a:p>
                      <a:pPr algn="l" fontAlgn="b"/>
                      <a:endParaRPr lang="en-US" sz="600" b="0"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l" fontAlgn="b"/>
                      <a:endParaRPr lang="en-US" sz="600" b="0"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l" fontAlgn="b"/>
                      <a:endParaRPr lang="en-US" sz="600" b="0"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ctr" fontAlgn="b"/>
                      <a:endParaRPr lang="en-US" sz="600" b="0"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ctr" fontAlgn="b"/>
                      <a:endParaRPr lang="en-US" sz="600" b="0" i="0" u="none" strike="noStrike" dirty="0">
                        <a:solidFill>
                          <a:schemeClr val="tx1"/>
                        </a:solidFill>
                        <a:effectLst/>
                        <a:latin typeface="Arial"/>
                      </a:endParaRPr>
                    </a:p>
                  </a:txBody>
                  <a:tcPr marL="5970" marR="5970" marT="5970" marB="0" anchor="b">
                    <a:lnL>
                      <a:noFill/>
                    </a:lnL>
                    <a:lnR>
                      <a:noFill/>
                    </a:lnR>
                    <a:lnT>
                      <a:noFill/>
                    </a:lnT>
                    <a:lnB>
                      <a:noFill/>
                    </a:lnB>
                  </a:tcPr>
                </a:tc>
              </a:tr>
              <a:tr h="345605">
                <a:tc>
                  <a:txBody>
                    <a:bodyPr/>
                    <a:lstStyle/>
                    <a:p>
                      <a:pPr algn="l" fontAlgn="b"/>
                      <a:r>
                        <a:rPr lang="en-US" sz="1100" b="1" i="0" u="none" strike="noStrike" dirty="0">
                          <a:solidFill>
                            <a:schemeClr val="tx1"/>
                          </a:solidFill>
                          <a:effectLst/>
                          <a:latin typeface="Arial"/>
                        </a:rPr>
                        <a:t>Transmission Category</a:t>
                      </a:r>
                    </a:p>
                  </a:txBody>
                  <a:tcPr marL="5970" marR="5970" marT="5970" marB="0" anchor="b">
                    <a:lnL>
                      <a:noFill/>
                    </a:lnL>
                    <a:lnR>
                      <a:noFill/>
                    </a:lnR>
                    <a:lnT>
                      <a:noFill/>
                    </a:lnT>
                    <a:lnB>
                      <a:noFill/>
                    </a:lnB>
                  </a:tcPr>
                </a:tc>
                <a:tc>
                  <a:txBody>
                    <a:bodyPr/>
                    <a:lstStyle/>
                    <a:p>
                      <a:pPr algn="l" fontAlgn="b"/>
                      <a:endParaRPr lang="en-US" sz="1100" b="1"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l" fontAlgn="b"/>
                      <a:endParaRPr lang="en-US" sz="1100" b="1"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ctr" fontAlgn="b"/>
                      <a:endParaRPr lang="en-US" sz="1100" b="1"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ctr" fontAlgn="b"/>
                      <a:endParaRPr lang="en-US" sz="1100" b="1" i="0" u="none" strike="noStrike">
                        <a:solidFill>
                          <a:schemeClr val="tx1"/>
                        </a:solidFill>
                        <a:effectLst/>
                        <a:latin typeface="Arial"/>
                      </a:endParaRPr>
                    </a:p>
                  </a:txBody>
                  <a:tcPr marL="5970" marR="5970" marT="5970" marB="0" anchor="b">
                    <a:lnL>
                      <a:noFill/>
                    </a:lnL>
                    <a:lnR>
                      <a:noFill/>
                    </a:lnR>
                    <a:lnT>
                      <a:noFill/>
                    </a:lnT>
                    <a:lnB>
                      <a:noFill/>
                    </a:lnB>
                  </a:tcPr>
                </a:tc>
              </a:tr>
              <a:tr h="175788">
                <a:tc>
                  <a:txBody>
                    <a:bodyPr/>
                    <a:lstStyle/>
                    <a:p>
                      <a:pPr algn="l" fontAlgn="b"/>
                      <a:r>
                        <a:rPr lang="en-US" sz="1100" b="0" i="0" u="none" strike="noStrike">
                          <a:solidFill>
                            <a:schemeClr val="tx1"/>
                          </a:solidFill>
                          <a:effectLst/>
                          <a:latin typeface="Arial"/>
                        </a:rPr>
                        <a:t>MSM</a:t>
                      </a:r>
                    </a:p>
                  </a:txBody>
                  <a:tcPr marL="71637" marR="5970" marT="5970" marB="0" anchor="b">
                    <a:lnL>
                      <a:noFill/>
                    </a:lnL>
                    <a:lnR>
                      <a:noFill/>
                    </a:lnR>
                    <a:lnT>
                      <a:noFill/>
                    </a:lnT>
                    <a:lnB>
                      <a:noFill/>
                    </a:lnB>
                  </a:tcPr>
                </a:tc>
                <a:tc>
                  <a:txBody>
                    <a:bodyPr/>
                    <a:lstStyle/>
                    <a:p>
                      <a:pPr algn="l" fontAlgn="b"/>
                      <a:endParaRPr lang="en-US" sz="1100" b="0"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l" fontAlgn="b"/>
                      <a:endParaRPr lang="en-US" sz="1100" b="0"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ctr" fontAlgn="b"/>
                      <a:endParaRPr lang="en-US" sz="1100" b="0"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ctr" fontAlgn="b"/>
                      <a:r>
                        <a:rPr lang="en-US" sz="1100" b="0" i="0" u="none" strike="noStrike">
                          <a:solidFill>
                            <a:schemeClr val="tx1"/>
                          </a:solidFill>
                          <a:effectLst/>
                          <a:latin typeface="Arial"/>
                        </a:rPr>
                        <a:t>71%</a:t>
                      </a:r>
                    </a:p>
                  </a:txBody>
                  <a:tcPr marL="5970" marR="5970" marT="5970" marB="0" anchor="b">
                    <a:lnL>
                      <a:noFill/>
                    </a:lnL>
                    <a:lnR>
                      <a:noFill/>
                    </a:lnR>
                    <a:lnT>
                      <a:noFill/>
                    </a:lnT>
                    <a:lnB>
                      <a:noFill/>
                    </a:lnB>
                  </a:tcPr>
                </a:tc>
              </a:tr>
              <a:tr h="175788">
                <a:tc>
                  <a:txBody>
                    <a:bodyPr/>
                    <a:lstStyle/>
                    <a:p>
                      <a:pPr algn="l" fontAlgn="b"/>
                      <a:r>
                        <a:rPr lang="en-US" sz="1100" b="0" i="0" u="none" strike="noStrike">
                          <a:solidFill>
                            <a:schemeClr val="tx1"/>
                          </a:solidFill>
                          <a:effectLst/>
                          <a:latin typeface="Arial"/>
                        </a:rPr>
                        <a:t>PWID</a:t>
                      </a:r>
                    </a:p>
                  </a:txBody>
                  <a:tcPr marL="71637" marR="5970" marT="5970" marB="0" anchor="b">
                    <a:lnL>
                      <a:noFill/>
                    </a:lnL>
                    <a:lnR>
                      <a:noFill/>
                    </a:lnR>
                    <a:lnT>
                      <a:noFill/>
                    </a:lnT>
                    <a:lnB>
                      <a:noFill/>
                    </a:lnB>
                  </a:tcPr>
                </a:tc>
                <a:tc>
                  <a:txBody>
                    <a:bodyPr/>
                    <a:lstStyle/>
                    <a:p>
                      <a:pPr algn="l" fontAlgn="b"/>
                      <a:endParaRPr lang="en-US" sz="1100" b="0"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l" fontAlgn="b"/>
                      <a:endParaRPr lang="en-US" sz="1100" b="0"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ctr" fontAlgn="b"/>
                      <a:endParaRPr lang="en-US" sz="1100" b="0"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ctr" fontAlgn="b"/>
                      <a:r>
                        <a:rPr lang="en-US" sz="1100" b="0" i="0" u="none" strike="noStrike">
                          <a:solidFill>
                            <a:schemeClr val="tx1"/>
                          </a:solidFill>
                          <a:effectLst/>
                          <a:latin typeface="Arial"/>
                        </a:rPr>
                        <a:t>69%</a:t>
                      </a:r>
                    </a:p>
                  </a:txBody>
                  <a:tcPr marL="5970" marR="5970" marT="5970" marB="0" anchor="b">
                    <a:lnL>
                      <a:noFill/>
                    </a:lnL>
                    <a:lnR>
                      <a:noFill/>
                    </a:lnR>
                    <a:lnT>
                      <a:noFill/>
                    </a:lnT>
                    <a:lnB>
                      <a:noFill/>
                    </a:lnB>
                  </a:tcPr>
                </a:tc>
              </a:tr>
              <a:tr h="175788">
                <a:tc>
                  <a:txBody>
                    <a:bodyPr/>
                    <a:lstStyle/>
                    <a:p>
                      <a:pPr algn="l" fontAlgn="b"/>
                      <a:r>
                        <a:rPr lang="en-US" sz="1100" b="0" i="0" u="none" strike="noStrike" dirty="0">
                          <a:solidFill>
                            <a:srgbClr val="FF0000"/>
                          </a:solidFill>
                          <a:effectLst/>
                          <a:latin typeface="Arial"/>
                        </a:rPr>
                        <a:t>MSM-PWID</a:t>
                      </a:r>
                    </a:p>
                  </a:txBody>
                  <a:tcPr marL="71637" marR="5970" marT="5970" marB="0" anchor="b">
                    <a:lnL>
                      <a:noFill/>
                    </a:lnL>
                    <a:lnR>
                      <a:noFill/>
                    </a:lnR>
                    <a:lnT>
                      <a:noFill/>
                    </a:lnT>
                    <a:lnB>
                      <a:noFill/>
                    </a:lnB>
                  </a:tcPr>
                </a:tc>
                <a:tc>
                  <a:txBody>
                    <a:bodyPr/>
                    <a:lstStyle/>
                    <a:p>
                      <a:pPr algn="l" fontAlgn="b"/>
                      <a:endParaRPr lang="en-US" sz="1100" b="0" i="0" u="none" strike="noStrike" dirty="0">
                        <a:solidFill>
                          <a:srgbClr val="FF0000"/>
                        </a:solidFill>
                        <a:effectLst/>
                        <a:latin typeface="Arial"/>
                      </a:endParaRPr>
                    </a:p>
                  </a:txBody>
                  <a:tcPr marL="5970" marR="5970" marT="5970" marB="0" anchor="b">
                    <a:lnL>
                      <a:noFill/>
                    </a:lnL>
                    <a:lnR>
                      <a:noFill/>
                    </a:lnR>
                    <a:lnT>
                      <a:noFill/>
                    </a:lnT>
                    <a:lnB>
                      <a:noFill/>
                    </a:lnB>
                  </a:tcPr>
                </a:tc>
                <a:tc>
                  <a:txBody>
                    <a:bodyPr/>
                    <a:lstStyle/>
                    <a:p>
                      <a:pPr algn="l" fontAlgn="b"/>
                      <a:endParaRPr lang="en-US" sz="1100" b="0" i="0" u="none" strike="noStrike">
                        <a:solidFill>
                          <a:srgbClr val="FF0000"/>
                        </a:solidFill>
                        <a:effectLst/>
                        <a:latin typeface="Arial"/>
                      </a:endParaRPr>
                    </a:p>
                  </a:txBody>
                  <a:tcPr marL="5970" marR="5970" marT="5970" marB="0" anchor="b">
                    <a:lnL>
                      <a:noFill/>
                    </a:lnL>
                    <a:lnR>
                      <a:noFill/>
                    </a:lnR>
                    <a:lnT>
                      <a:noFill/>
                    </a:lnT>
                    <a:lnB>
                      <a:noFill/>
                    </a:lnB>
                  </a:tcPr>
                </a:tc>
                <a:tc>
                  <a:txBody>
                    <a:bodyPr/>
                    <a:lstStyle/>
                    <a:p>
                      <a:pPr algn="ctr" fontAlgn="b"/>
                      <a:endParaRPr lang="en-US" sz="1100" b="0" i="0" u="none" strike="noStrike" dirty="0">
                        <a:solidFill>
                          <a:srgbClr val="FF0000"/>
                        </a:solidFill>
                        <a:effectLst/>
                        <a:latin typeface="Arial"/>
                      </a:endParaRPr>
                    </a:p>
                  </a:txBody>
                  <a:tcPr marL="5970" marR="5970" marT="5970" marB="0" anchor="b">
                    <a:lnL>
                      <a:noFill/>
                    </a:lnL>
                    <a:lnR>
                      <a:noFill/>
                    </a:lnR>
                    <a:lnT>
                      <a:noFill/>
                    </a:lnT>
                    <a:lnB>
                      <a:noFill/>
                    </a:lnB>
                  </a:tcPr>
                </a:tc>
                <a:tc>
                  <a:txBody>
                    <a:bodyPr/>
                    <a:lstStyle/>
                    <a:p>
                      <a:pPr algn="ctr" fontAlgn="b"/>
                      <a:r>
                        <a:rPr lang="en-US" sz="1100" b="0" i="0" u="none" strike="noStrike" dirty="0">
                          <a:solidFill>
                            <a:srgbClr val="FF0000"/>
                          </a:solidFill>
                          <a:effectLst/>
                          <a:latin typeface="Arial"/>
                        </a:rPr>
                        <a:t>50%</a:t>
                      </a:r>
                    </a:p>
                  </a:txBody>
                  <a:tcPr marL="5970" marR="5970" marT="5970" marB="0" anchor="b">
                    <a:lnL>
                      <a:noFill/>
                    </a:lnL>
                    <a:lnR>
                      <a:noFill/>
                    </a:lnR>
                    <a:lnT>
                      <a:noFill/>
                    </a:lnT>
                    <a:lnB>
                      <a:noFill/>
                    </a:lnB>
                  </a:tcPr>
                </a:tc>
              </a:tr>
              <a:tr h="175788">
                <a:tc>
                  <a:txBody>
                    <a:bodyPr/>
                    <a:lstStyle/>
                    <a:p>
                      <a:pPr algn="l" fontAlgn="b"/>
                      <a:r>
                        <a:rPr lang="en-US" sz="1100" b="0" i="0" u="none" strike="noStrike">
                          <a:solidFill>
                            <a:schemeClr val="tx1"/>
                          </a:solidFill>
                          <a:effectLst/>
                          <a:latin typeface="Arial"/>
                        </a:rPr>
                        <a:t>Heterosexual</a:t>
                      </a:r>
                    </a:p>
                  </a:txBody>
                  <a:tcPr marL="71637" marR="5970" marT="5970" marB="0" anchor="b">
                    <a:lnL>
                      <a:noFill/>
                    </a:lnL>
                    <a:lnR>
                      <a:noFill/>
                    </a:lnR>
                    <a:lnT>
                      <a:noFill/>
                    </a:lnT>
                    <a:lnB>
                      <a:noFill/>
                    </a:lnB>
                  </a:tcPr>
                </a:tc>
                <a:tc>
                  <a:txBody>
                    <a:bodyPr/>
                    <a:lstStyle/>
                    <a:p>
                      <a:pPr algn="l" fontAlgn="b"/>
                      <a:endParaRPr lang="en-US" sz="1100" b="0"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l" fontAlgn="b"/>
                      <a:endParaRPr lang="en-US" sz="1100" b="0"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ctr" fontAlgn="b"/>
                      <a:endParaRPr lang="en-US" sz="1100" b="0"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ctr" fontAlgn="b"/>
                      <a:r>
                        <a:rPr lang="en-US" sz="1100" b="0" i="0" u="none" strike="noStrike">
                          <a:solidFill>
                            <a:schemeClr val="tx1"/>
                          </a:solidFill>
                          <a:effectLst/>
                          <a:latin typeface="Arial"/>
                        </a:rPr>
                        <a:t>62%</a:t>
                      </a:r>
                    </a:p>
                  </a:txBody>
                  <a:tcPr marL="5970" marR="5970" marT="5970" marB="0" anchor="b">
                    <a:lnL>
                      <a:noFill/>
                    </a:lnL>
                    <a:lnR>
                      <a:noFill/>
                    </a:lnR>
                    <a:lnT>
                      <a:noFill/>
                    </a:lnT>
                    <a:lnB>
                      <a:noFill/>
                    </a:lnB>
                  </a:tcPr>
                </a:tc>
              </a:tr>
              <a:tr h="175788">
                <a:tc>
                  <a:txBody>
                    <a:bodyPr/>
                    <a:lstStyle/>
                    <a:p>
                      <a:pPr algn="l" fontAlgn="b"/>
                      <a:r>
                        <a:rPr lang="en-US" sz="1100" b="0" i="0" u="none" strike="noStrike">
                          <a:solidFill>
                            <a:schemeClr val="tx1"/>
                          </a:solidFill>
                          <a:effectLst/>
                          <a:latin typeface="Arial"/>
                        </a:rPr>
                        <a:t>Other/Unidentified</a:t>
                      </a:r>
                    </a:p>
                  </a:txBody>
                  <a:tcPr marL="71637" marR="5970" marT="5970" marB="0" anchor="b">
                    <a:lnL>
                      <a:noFill/>
                    </a:lnL>
                    <a:lnR>
                      <a:noFill/>
                    </a:lnR>
                    <a:lnT>
                      <a:noFill/>
                    </a:lnT>
                    <a:lnB>
                      <a:noFill/>
                    </a:lnB>
                  </a:tcPr>
                </a:tc>
                <a:tc>
                  <a:txBody>
                    <a:bodyPr/>
                    <a:lstStyle/>
                    <a:p>
                      <a:pPr algn="l" fontAlgn="b"/>
                      <a:endParaRPr lang="en-US" sz="1100" b="0"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l" fontAlgn="b"/>
                      <a:endParaRPr lang="en-US" sz="1100" b="0" i="0" u="none" strike="noStrike" dirty="0">
                        <a:solidFill>
                          <a:schemeClr val="tx1"/>
                        </a:solidFill>
                        <a:effectLst/>
                        <a:latin typeface="Arial"/>
                      </a:endParaRPr>
                    </a:p>
                  </a:txBody>
                  <a:tcPr marL="5970" marR="5970" marT="5970" marB="0" anchor="b">
                    <a:lnL>
                      <a:noFill/>
                    </a:lnL>
                    <a:lnR>
                      <a:noFill/>
                    </a:lnR>
                    <a:lnT>
                      <a:noFill/>
                    </a:lnT>
                    <a:lnB>
                      <a:noFill/>
                    </a:lnB>
                  </a:tcPr>
                </a:tc>
                <a:tc>
                  <a:txBody>
                    <a:bodyPr/>
                    <a:lstStyle/>
                    <a:p>
                      <a:pPr algn="ctr" fontAlgn="b"/>
                      <a:endParaRPr lang="en-US" sz="1100" b="0" i="0" u="none" strike="noStrike">
                        <a:solidFill>
                          <a:schemeClr val="tx1"/>
                        </a:solidFill>
                        <a:effectLst/>
                        <a:latin typeface="Arial"/>
                      </a:endParaRPr>
                    </a:p>
                  </a:txBody>
                  <a:tcPr marL="5970" marR="5970" marT="5970" marB="0" anchor="b">
                    <a:lnL>
                      <a:noFill/>
                    </a:lnL>
                    <a:lnR>
                      <a:noFill/>
                    </a:lnR>
                    <a:lnT>
                      <a:noFill/>
                    </a:lnT>
                    <a:lnB>
                      <a:noFill/>
                    </a:lnB>
                  </a:tcPr>
                </a:tc>
                <a:tc>
                  <a:txBody>
                    <a:bodyPr/>
                    <a:lstStyle/>
                    <a:p>
                      <a:pPr algn="ctr" fontAlgn="b"/>
                      <a:r>
                        <a:rPr lang="en-US" sz="1100" b="0" i="0" u="none" strike="noStrike" dirty="0">
                          <a:solidFill>
                            <a:schemeClr val="tx1"/>
                          </a:solidFill>
                          <a:effectLst/>
                          <a:latin typeface="Arial"/>
                        </a:rPr>
                        <a:t>47%</a:t>
                      </a:r>
                    </a:p>
                  </a:txBody>
                  <a:tcPr marL="5970" marR="5970" marT="5970" marB="0" anchor="b">
                    <a:lnL>
                      <a:noFill/>
                    </a:lnL>
                    <a:lnR>
                      <a:noFill/>
                    </a:lnR>
                    <a:lnT>
                      <a:noFill/>
                    </a:lnT>
                    <a:lnB>
                      <a:noFill/>
                    </a:lnB>
                  </a:tcPr>
                </a:tc>
              </a:tr>
            </a:tbl>
          </a:graphicData>
        </a:graphic>
      </p:graphicFrame>
    </p:spTree>
    <p:custDataLst>
      <p:tags r:id="rId1"/>
    </p:custDataLst>
    <p:extLst>
      <p:ext uri="{BB962C8B-B14F-4D97-AF65-F5344CB8AC3E}">
        <p14:creationId xmlns:p14="http://schemas.microsoft.com/office/powerpoint/2010/main" val="19154414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533082"/>
            <a:ext cx="8420100" cy="1143318"/>
          </a:xfrm>
        </p:spPr>
        <p:txBody>
          <a:bodyPr>
            <a:normAutofit fontScale="90000"/>
          </a:bodyPr>
          <a:lstStyle/>
          <a:p>
            <a:r>
              <a:rPr lang="en-US" sz="3900" dirty="0" smtClean="0"/>
              <a:t>Disparities:</a:t>
            </a:r>
            <a:br>
              <a:rPr lang="en-US" sz="3900" dirty="0" smtClean="0"/>
            </a:br>
            <a:r>
              <a:rPr lang="en-US" sz="3900" dirty="0" smtClean="0"/>
              <a:t>Viral Suppression among PLWH</a:t>
            </a:r>
            <a:r>
              <a:rPr lang="en-US" sz="3900" baseline="30000" dirty="0" smtClean="0"/>
              <a:t>1</a:t>
            </a:r>
            <a:r>
              <a:rPr lang="en-US" sz="3200" dirty="0" smtClean="0"/>
              <a:t/>
            </a:r>
            <a:br>
              <a:rPr lang="en-US" sz="3200" dirty="0" smtClean="0"/>
            </a:br>
            <a:endParaRPr lang="en-US" sz="3200" dirty="0"/>
          </a:p>
        </p:txBody>
      </p:sp>
      <p:sp>
        <p:nvSpPr>
          <p:cNvPr id="3" name="Content Placeholder 2"/>
          <p:cNvSpPr>
            <a:spLocks noGrp="1"/>
          </p:cNvSpPr>
          <p:nvPr>
            <p:ph idx="1"/>
          </p:nvPr>
        </p:nvSpPr>
        <p:spPr>
          <a:xfrm>
            <a:off x="457200" y="1722437"/>
            <a:ext cx="8229600" cy="4525963"/>
          </a:xfrm>
        </p:spPr>
        <p:txBody>
          <a:bodyPr>
            <a:normAutofit/>
          </a:bodyPr>
          <a:lstStyle/>
          <a:p>
            <a:pPr marL="0" indent="0">
              <a:buNone/>
            </a:pPr>
            <a:r>
              <a:rPr lang="en-US" sz="2400" b="1" spc="100" dirty="0" smtClean="0"/>
              <a:t>Populations less likely to achieve viral suppression (Overall 62%)</a:t>
            </a:r>
          </a:p>
          <a:p>
            <a:pPr lvl="1"/>
            <a:r>
              <a:rPr lang="en-US" sz="2200" spc="100" dirty="0" smtClean="0"/>
              <a:t>Females (57%) , transgender persons (55%)</a:t>
            </a:r>
          </a:p>
          <a:p>
            <a:pPr lvl="1"/>
            <a:r>
              <a:rPr lang="en-US" sz="2200" spc="100" dirty="0" smtClean="0"/>
              <a:t>Current age &lt; 40 years (54%)</a:t>
            </a:r>
          </a:p>
          <a:p>
            <a:pPr lvl="1"/>
            <a:r>
              <a:rPr lang="en-US" sz="2200" spc="100" dirty="0" smtClean="0"/>
              <a:t>African American (58%)</a:t>
            </a:r>
          </a:p>
          <a:p>
            <a:pPr lvl="1"/>
            <a:r>
              <a:rPr lang="en-US" sz="2200" spc="100" dirty="0" smtClean="0"/>
              <a:t>MSM IDU (58%), non-MSM IDU (54%)</a:t>
            </a:r>
          </a:p>
          <a:p>
            <a:pPr lvl="1"/>
            <a:r>
              <a:rPr lang="en-US" sz="2200" spc="100" dirty="0" smtClean="0"/>
              <a:t>Homeless (28%)</a:t>
            </a:r>
          </a:p>
          <a:p>
            <a:pPr lvl="1">
              <a:buNone/>
            </a:pPr>
            <a:endParaRPr lang="en-US" spc="100" baseline="30000" dirty="0"/>
          </a:p>
          <a:p>
            <a:pPr lvl="1">
              <a:buNone/>
            </a:pPr>
            <a:endParaRPr lang="en-US" sz="2000" spc="100" baseline="30000" dirty="0" smtClean="0"/>
          </a:p>
          <a:p>
            <a:pPr lvl="1">
              <a:buNone/>
            </a:pPr>
            <a:r>
              <a:rPr lang="en-US" sz="2000" spc="100" baseline="30000" dirty="0" smtClean="0"/>
              <a:t>1</a:t>
            </a:r>
            <a:r>
              <a:rPr lang="en-US" sz="2000" spc="100" dirty="0" smtClean="0"/>
              <a:t>Alive at end of 2012, most recent viral load in 2012</a:t>
            </a:r>
            <a:endParaRPr lang="en-US" sz="2000" spc="100" baseline="30000" dirty="0" smtClean="0"/>
          </a:p>
        </p:txBody>
      </p:sp>
    </p:spTree>
    <p:custDataLst>
      <p:tags r:id="rId1"/>
    </p:custDataLst>
    <p:extLst>
      <p:ext uri="{BB962C8B-B14F-4D97-AF65-F5344CB8AC3E}">
        <p14:creationId xmlns:p14="http://schemas.microsoft.com/office/powerpoint/2010/main" val="4959726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533400"/>
            <a:ext cx="8763000" cy="2381250"/>
          </a:xfrm>
        </p:spPr>
        <p:txBody>
          <a:bodyPr>
            <a:normAutofit/>
          </a:bodyPr>
          <a:lstStyle/>
          <a:p>
            <a:pPr algn="ctr"/>
            <a:r>
              <a:rPr lang="en-US" b="1" dirty="0" smtClean="0">
                <a:cs typeface="Arial" pitchFamily="34" charset="0"/>
              </a:rPr>
              <a:t>Spectrum of </a:t>
            </a:r>
            <a:br>
              <a:rPr lang="en-US" b="1" dirty="0" smtClean="0">
                <a:cs typeface="Arial" pitchFamily="34" charset="0"/>
              </a:rPr>
            </a:br>
            <a:r>
              <a:rPr lang="en-US" b="1" dirty="0" smtClean="0">
                <a:cs typeface="Arial" pitchFamily="34" charset="0"/>
              </a:rPr>
              <a:t>Engagement in </a:t>
            </a:r>
            <a:br>
              <a:rPr lang="en-US" b="1" dirty="0" smtClean="0">
                <a:cs typeface="Arial" pitchFamily="34" charset="0"/>
              </a:rPr>
            </a:br>
            <a:r>
              <a:rPr lang="en-US" b="1" dirty="0" smtClean="0">
                <a:cs typeface="Arial" pitchFamily="34" charset="0"/>
              </a:rPr>
              <a:t>HIV Care</a:t>
            </a:r>
            <a:endParaRPr lang="en-US" b="1" dirty="0">
              <a:latin typeface="Arial" pitchFamily="34" charset="0"/>
              <a:cs typeface="Arial" pitchFamily="34" charset="0"/>
            </a:endParaRPr>
          </a:p>
        </p:txBody>
      </p:sp>
      <p:sp>
        <p:nvSpPr>
          <p:cNvPr id="3" name="Subtitle 2"/>
          <p:cNvSpPr>
            <a:spLocks noGrp="1"/>
          </p:cNvSpPr>
          <p:nvPr>
            <p:ph type="subTitle" idx="1"/>
          </p:nvPr>
        </p:nvSpPr>
        <p:spPr>
          <a:xfrm>
            <a:off x="381000" y="3505200"/>
            <a:ext cx="8382000" cy="2133600"/>
          </a:xfrm>
        </p:spPr>
        <p:txBody>
          <a:bodyPr>
            <a:normAutofit/>
          </a:bodyPr>
          <a:lstStyle/>
          <a:p>
            <a:pPr algn="ctr" defTabSz="6286209">
              <a:spcBef>
                <a:spcPts val="0"/>
              </a:spcBef>
            </a:pPr>
            <a:r>
              <a:rPr lang="en-US" sz="2400" b="1" dirty="0" smtClean="0">
                <a:solidFill>
                  <a:srgbClr val="6D6D6D"/>
                </a:solidFill>
                <a:cs typeface="Arial" pitchFamily="34" charset="0"/>
              </a:rPr>
              <a:t>Putting it all together: Cascades</a:t>
            </a:r>
            <a:endParaRPr lang="en-US" sz="2400" b="1" dirty="0">
              <a:solidFill>
                <a:srgbClr val="6D6D6D"/>
              </a:solidFill>
              <a:cs typeface="Arial" pitchFamily="34" charset="0"/>
            </a:endParaRPr>
          </a:p>
        </p:txBody>
      </p:sp>
    </p:spTree>
    <p:custDataLst>
      <p:tags r:id="rId1"/>
    </p:custDataLst>
    <p:extLst>
      <p:ext uri="{BB962C8B-B14F-4D97-AF65-F5344CB8AC3E}">
        <p14:creationId xmlns:p14="http://schemas.microsoft.com/office/powerpoint/2010/main" val="17041384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50373" y="562968"/>
            <a:ext cx="8229600" cy="88483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0" cap="none" spc="0" normalizeH="0" baseline="0" noProof="0" dirty="0" smtClean="0">
                <a:ln>
                  <a:noFill/>
                </a:ln>
                <a:solidFill>
                  <a:srgbClr val="1F78E3"/>
                </a:solidFill>
                <a:effectLst/>
                <a:uLnTx/>
                <a:uFillTx/>
                <a:latin typeface="GillSans" pitchFamily="34" charset="0"/>
                <a:ea typeface="+mj-ea"/>
                <a:cs typeface="+mj-cs"/>
              </a:rPr>
              <a:t>Spectrum of engagement in care among persons diagnosed with HIV, </a:t>
            </a:r>
            <a:br>
              <a:rPr kumimoji="0" lang="en-US" sz="3000" b="0" i="0" u="none" strike="noStrike" kern="0" cap="none" spc="0" normalizeH="0" baseline="0" noProof="0" dirty="0" smtClean="0">
                <a:ln>
                  <a:noFill/>
                </a:ln>
                <a:solidFill>
                  <a:srgbClr val="1F78E3"/>
                </a:solidFill>
                <a:effectLst/>
                <a:uLnTx/>
                <a:uFillTx/>
                <a:latin typeface="GillSans" pitchFamily="34" charset="0"/>
                <a:ea typeface="+mj-ea"/>
                <a:cs typeface="+mj-cs"/>
              </a:rPr>
            </a:br>
            <a:r>
              <a:rPr kumimoji="0" lang="en-US" sz="3000" b="0" i="0" u="none" strike="noStrike" kern="0" cap="none" spc="0" normalizeH="0" baseline="0" noProof="0" dirty="0" smtClean="0">
                <a:ln>
                  <a:noFill/>
                </a:ln>
                <a:solidFill>
                  <a:srgbClr val="1F78E3"/>
                </a:solidFill>
                <a:effectLst/>
                <a:uLnTx/>
                <a:uFillTx/>
                <a:latin typeface="GillSans" pitchFamily="34" charset="0"/>
                <a:ea typeface="+mj-ea"/>
                <a:cs typeface="+mj-cs"/>
              </a:rPr>
              <a:t>2009-2012, San Francisco</a:t>
            </a:r>
          </a:p>
        </p:txBody>
      </p:sp>
      <p:graphicFrame>
        <p:nvGraphicFramePr>
          <p:cNvPr id="8" name="Content Placeholder 3"/>
          <p:cNvGraphicFramePr>
            <a:graphicFrameLocks/>
          </p:cNvGraphicFramePr>
          <p:nvPr>
            <p:extLst>
              <p:ext uri="{D42A27DB-BD31-4B8C-83A1-F6EECF244321}">
                <p14:modId xmlns:p14="http://schemas.microsoft.com/office/powerpoint/2010/main" val="3811564871"/>
              </p:ext>
            </p:extLst>
          </p:nvPr>
        </p:nvGraphicFramePr>
        <p:xfrm>
          <a:off x="187521" y="1676400"/>
          <a:ext cx="8755304" cy="4797431"/>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34936581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a:t>
            </a:r>
            <a:endParaRPr lang="en-US" dirty="0"/>
          </a:p>
        </p:txBody>
      </p:sp>
      <p:sp>
        <p:nvSpPr>
          <p:cNvPr id="3" name="Content Placeholder 2"/>
          <p:cNvSpPr>
            <a:spLocks noGrp="1"/>
          </p:cNvSpPr>
          <p:nvPr>
            <p:ph idx="1"/>
          </p:nvPr>
        </p:nvSpPr>
        <p:spPr>
          <a:xfrm>
            <a:off x="457200" y="1371600"/>
            <a:ext cx="8229600" cy="4754563"/>
          </a:xfrm>
        </p:spPr>
        <p:txBody>
          <a:bodyPr>
            <a:noAutofit/>
          </a:bodyPr>
          <a:lstStyle/>
          <a:p>
            <a:pPr marL="342900" indent="-342900">
              <a:buFont typeface="Arial" panose="020B0604020202020204" pitchFamily="34" charset="0"/>
              <a:buChar char="•"/>
            </a:pPr>
            <a:r>
              <a:rPr lang="en-US" sz="2400" spc="100" dirty="0" smtClean="0"/>
              <a:t>San Francisco’s HIV prevention and care indicators are trending in the right direction: towards NHAS targets</a:t>
            </a:r>
            <a:r>
              <a:rPr lang="en-US" sz="2800" spc="100" dirty="0" smtClean="0"/>
              <a:t/>
            </a:r>
            <a:br>
              <a:rPr lang="en-US" sz="2800" spc="100" dirty="0" smtClean="0"/>
            </a:br>
            <a:endParaRPr lang="en-US" sz="2800" spc="100" dirty="0" smtClean="0"/>
          </a:p>
          <a:p>
            <a:pPr marL="342900" indent="-342900">
              <a:buFont typeface="Arial" panose="020B0604020202020204" pitchFamily="34" charset="0"/>
              <a:buChar char="•"/>
            </a:pPr>
            <a:r>
              <a:rPr lang="en-US" sz="2400" spc="100" dirty="0" smtClean="0"/>
              <a:t>Disparities in care and treatment exist by gender, race, risk group, and socioeconomic factors</a:t>
            </a:r>
            <a:r>
              <a:rPr lang="en-US" sz="2800" spc="100" dirty="0" smtClean="0"/>
              <a:t/>
            </a:r>
            <a:br>
              <a:rPr lang="en-US" sz="2800" spc="100" dirty="0" smtClean="0"/>
            </a:br>
            <a:endParaRPr lang="en-US" sz="2800" spc="100" dirty="0" smtClean="0"/>
          </a:p>
          <a:p>
            <a:pPr marL="342900" indent="-342900">
              <a:buFont typeface="Arial" panose="020B0604020202020204" pitchFamily="34" charset="0"/>
              <a:buChar char="•"/>
            </a:pPr>
            <a:r>
              <a:rPr lang="en-US" sz="2400" spc="100" dirty="0" smtClean="0"/>
              <a:t>Programs need to continue focusing on certain groups and hard-to-reach populations to improve indicators </a:t>
            </a:r>
            <a:endParaRPr lang="en-US" sz="2400" spc="100" dirty="0"/>
          </a:p>
        </p:txBody>
      </p:sp>
    </p:spTree>
    <p:custDataLst>
      <p:tags r:id="rId1"/>
    </p:custDataLst>
    <p:extLst>
      <p:ext uri="{BB962C8B-B14F-4D97-AF65-F5344CB8AC3E}">
        <p14:creationId xmlns:p14="http://schemas.microsoft.com/office/powerpoint/2010/main" val="756660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05800" cy="762000"/>
          </a:xfrm>
        </p:spPr>
        <p:txBody>
          <a:bodyPr>
            <a:normAutofit/>
          </a:bodyPr>
          <a:lstStyle/>
          <a:p>
            <a:r>
              <a:rPr lang="en-US" dirty="0" smtClean="0"/>
              <a:t>Acknowledgments</a:t>
            </a:r>
            <a:endParaRPr lang="en-US" dirty="0"/>
          </a:p>
        </p:txBody>
      </p:sp>
      <p:sp>
        <p:nvSpPr>
          <p:cNvPr id="3" name="Content Placeholder 2"/>
          <p:cNvSpPr>
            <a:spLocks noGrp="1"/>
          </p:cNvSpPr>
          <p:nvPr>
            <p:ph idx="1"/>
          </p:nvPr>
        </p:nvSpPr>
        <p:spPr/>
        <p:txBody>
          <a:bodyPr>
            <a:normAutofit fontScale="62500" lnSpcReduction="20000"/>
          </a:bodyPr>
          <a:lstStyle/>
          <a:p>
            <a:pPr lvl="1">
              <a:buNone/>
            </a:pPr>
            <a:r>
              <a:rPr lang="en-US" sz="3800" spc="100" dirty="0" smtClean="0"/>
              <a:t>ARCHES, SFDPH</a:t>
            </a:r>
          </a:p>
          <a:p>
            <a:pPr lvl="2">
              <a:buNone/>
            </a:pPr>
            <a:r>
              <a:rPr lang="en-US" sz="3500" spc="100" dirty="0" smtClean="0"/>
              <a:t>Susan </a:t>
            </a:r>
            <a:r>
              <a:rPr lang="en-US" sz="3500" spc="100" dirty="0" err="1" smtClean="0"/>
              <a:t>Scheer</a:t>
            </a:r>
            <a:r>
              <a:rPr lang="en-US" sz="3500" spc="100" dirty="0" smtClean="0"/>
              <a:t>, PhD, MPH</a:t>
            </a:r>
          </a:p>
          <a:p>
            <a:pPr lvl="2">
              <a:buNone/>
            </a:pPr>
            <a:r>
              <a:rPr lang="en-US" sz="3500" spc="100" dirty="0" smtClean="0"/>
              <a:t>Ling Hsu, MPH</a:t>
            </a:r>
          </a:p>
          <a:p>
            <a:pPr lvl="2">
              <a:buNone/>
            </a:pPr>
            <a:r>
              <a:rPr lang="en-US" sz="3500" spc="100" dirty="0" smtClean="0"/>
              <a:t>Jennie CS Chin, MBA</a:t>
            </a:r>
          </a:p>
          <a:p>
            <a:pPr lvl="2">
              <a:buNone/>
            </a:pPr>
            <a:r>
              <a:rPr lang="en-US" sz="3500" spc="100" dirty="0" smtClean="0"/>
              <a:t>Sharon </a:t>
            </a:r>
            <a:r>
              <a:rPr lang="en-US" sz="3500" spc="100" dirty="0" err="1" smtClean="0"/>
              <a:t>Pipkin</a:t>
            </a:r>
            <a:r>
              <a:rPr lang="en-US" sz="3500" spc="100" dirty="0" smtClean="0"/>
              <a:t>, MPH</a:t>
            </a:r>
          </a:p>
          <a:p>
            <a:pPr lvl="2">
              <a:buNone/>
            </a:pPr>
            <a:endParaRPr lang="en-US" spc="100" dirty="0" smtClean="0"/>
          </a:p>
          <a:p>
            <a:pPr lvl="1">
              <a:buNone/>
            </a:pPr>
            <a:r>
              <a:rPr lang="en-US" sz="3800" spc="100" dirty="0" smtClean="0"/>
              <a:t>Center for Public Health Research, SFDPH</a:t>
            </a:r>
          </a:p>
          <a:p>
            <a:pPr lvl="1">
              <a:buNone/>
            </a:pPr>
            <a:endParaRPr lang="en-US" dirty="0" smtClean="0"/>
          </a:p>
          <a:p>
            <a:pPr lvl="1">
              <a:buNone/>
            </a:pPr>
            <a:endParaRPr lang="en-US" dirty="0" smtClean="0"/>
          </a:p>
          <a:p>
            <a:pPr lvl="1">
              <a:buNone/>
            </a:pPr>
            <a:endParaRPr lang="en-US" dirty="0" smtClean="0"/>
          </a:p>
          <a:p>
            <a:pPr lvl="1">
              <a:buNone/>
            </a:pPr>
            <a:r>
              <a:rPr lang="en-US" b="1" u="sng" dirty="0" smtClean="0">
                <a:solidFill>
                  <a:srgbClr val="D9591E"/>
                </a:solidFill>
              </a:rPr>
              <a:t>Maree.Kay.Parisi@sfdph.org</a:t>
            </a:r>
            <a:r>
              <a:rPr lang="en-US" dirty="0" smtClean="0">
                <a:solidFill>
                  <a:schemeClr val="accent3"/>
                </a:solidFill>
              </a:rPr>
              <a:t/>
            </a:r>
            <a:br>
              <a:rPr lang="en-US" dirty="0" smtClean="0">
                <a:solidFill>
                  <a:schemeClr val="accent3"/>
                </a:solidFill>
              </a:rPr>
            </a:br>
            <a:endParaRPr lang="en-US" dirty="0" smtClean="0">
              <a:solidFill>
                <a:schemeClr val="accent3"/>
              </a:solidFill>
            </a:endParaRPr>
          </a:p>
          <a:p>
            <a:pPr lvl="1">
              <a:buNone/>
            </a:pPr>
            <a:r>
              <a:rPr lang="en-US" sz="2000" dirty="0" smtClean="0"/>
              <a:t>Link to HIV Epidemiology Section Reports:</a:t>
            </a:r>
          </a:p>
          <a:p>
            <a:pPr lvl="1">
              <a:buNone/>
            </a:pPr>
            <a:r>
              <a:rPr lang="en-US" sz="1400" b="1" u="sng" dirty="0" smtClean="0">
                <a:solidFill>
                  <a:srgbClr val="D9591E"/>
                </a:solidFill>
              </a:rPr>
              <a:t>http://www.sfdph.org/dph/files/reports/RptsHIVAIDS  </a:t>
            </a:r>
            <a:r>
              <a:rPr lang="en-US" sz="1400" dirty="0" smtClean="0"/>
              <a:t/>
            </a:r>
            <a:br>
              <a:rPr lang="en-US" sz="1400" dirty="0" smtClean="0"/>
            </a:br>
            <a:endParaRPr lang="en-US" sz="1400" dirty="0" smtClean="0"/>
          </a:p>
          <a:p>
            <a:pPr lvl="1">
              <a:buNone/>
            </a:pPr>
            <a:endParaRPr lang="en-US" sz="1400" dirty="0" smtClean="0"/>
          </a:p>
        </p:txBody>
      </p:sp>
    </p:spTree>
    <p:custDataLst>
      <p:tags r:id="rId1"/>
    </p:custDataLst>
    <p:extLst>
      <p:ext uri="{BB962C8B-B14F-4D97-AF65-F5344CB8AC3E}">
        <p14:creationId xmlns:p14="http://schemas.microsoft.com/office/powerpoint/2010/main" val="38926208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1067118"/>
          </a:xfrm>
        </p:spPr>
        <p:txBody>
          <a:bodyPr>
            <a:normAutofit/>
          </a:bodyPr>
          <a:lstStyle/>
          <a:p>
            <a:r>
              <a:rPr lang="en-US" dirty="0" smtClean="0"/>
              <a:t>Data Resource</a:t>
            </a:r>
            <a:endParaRPr lang="en-US" dirty="0"/>
          </a:p>
        </p:txBody>
      </p:sp>
      <p:sp>
        <p:nvSpPr>
          <p:cNvPr id="3" name="Content Placeholder 2"/>
          <p:cNvSpPr>
            <a:spLocks noGrp="1"/>
          </p:cNvSpPr>
          <p:nvPr>
            <p:ph idx="1"/>
          </p:nvPr>
        </p:nvSpPr>
        <p:spPr>
          <a:xfrm>
            <a:off x="457200" y="1752600"/>
            <a:ext cx="7620000" cy="4373563"/>
          </a:xfrm>
        </p:spPr>
        <p:txBody>
          <a:bodyPr/>
          <a:lstStyle/>
          <a:p>
            <a:pPr marL="0" indent="0">
              <a:buNone/>
            </a:pPr>
            <a:r>
              <a:rPr lang="en-US" sz="2400" dirty="0" smtClean="0"/>
              <a:t>Brand new!</a:t>
            </a:r>
          </a:p>
          <a:p>
            <a:endParaRPr lang="en-US" dirty="0"/>
          </a:p>
          <a:p>
            <a:pPr marL="0" indent="0">
              <a:buNone/>
            </a:pPr>
            <a:r>
              <a:rPr lang="en-US" sz="1600" u="sng" dirty="0">
                <a:solidFill>
                  <a:srgbClr val="D9591E"/>
                </a:solidFill>
              </a:rPr>
              <a:t>http://</a:t>
            </a:r>
            <a:r>
              <a:rPr lang="en-US" sz="1600" u="sng" dirty="0" smtClean="0">
                <a:solidFill>
                  <a:srgbClr val="D9591E"/>
                </a:solidFill>
              </a:rPr>
              <a:t>www.sfdph.org/</a:t>
            </a:r>
            <a:br>
              <a:rPr lang="en-US" sz="1600" u="sng" dirty="0" smtClean="0">
                <a:solidFill>
                  <a:srgbClr val="D9591E"/>
                </a:solidFill>
              </a:rPr>
            </a:br>
            <a:r>
              <a:rPr lang="en-US" sz="1600" u="sng" dirty="0" err="1" smtClean="0">
                <a:solidFill>
                  <a:srgbClr val="D9591E"/>
                </a:solidFill>
              </a:rPr>
              <a:t>dph</a:t>
            </a:r>
            <a:r>
              <a:rPr lang="en-US" sz="1600" u="sng" dirty="0" smtClean="0">
                <a:solidFill>
                  <a:srgbClr val="D9591E"/>
                </a:solidFill>
              </a:rPr>
              <a:t>/files/reports/</a:t>
            </a:r>
            <a:br>
              <a:rPr lang="en-US" sz="1600" u="sng" dirty="0" smtClean="0">
                <a:solidFill>
                  <a:srgbClr val="D9591E"/>
                </a:solidFill>
              </a:rPr>
            </a:br>
            <a:r>
              <a:rPr lang="en-US" sz="1600" u="sng" dirty="0" err="1" smtClean="0">
                <a:solidFill>
                  <a:srgbClr val="D9591E"/>
                </a:solidFill>
              </a:rPr>
              <a:t>RptsHIVAIDS</a:t>
            </a:r>
            <a:r>
              <a:rPr lang="en-US" sz="1600" u="sng" dirty="0" smtClean="0">
                <a:solidFill>
                  <a:srgbClr val="D9591E"/>
                </a:solidFill>
              </a:rPr>
              <a:t>/</a:t>
            </a:r>
            <a:br>
              <a:rPr lang="en-US" sz="1600" u="sng" dirty="0" smtClean="0">
                <a:solidFill>
                  <a:srgbClr val="D9591E"/>
                </a:solidFill>
              </a:rPr>
            </a:br>
            <a:r>
              <a:rPr lang="en-US" sz="1600" u="sng" dirty="0" smtClean="0">
                <a:solidFill>
                  <a:srgbClr val="D9591E"/>
                </a:solidFill>
              </a:rPr>
              <a:t>AnnualReport2013.pdf</a:t>
            </a:r>
          </a:p>
          <a:p>
            <a:endParaRPr lang="en-US" sz="1600"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970" t="1980" b="28475"/>
          <a:stretch/>
        </p:blipFill>
        <p:spPr bwMode="auto">
          <a:xfrm>
            <a:off x="2705811" y="1295400"/>
            <a:ext cx="6285789" cy="5431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4294967295"/>
          </p:nvPr>
        </p:nvSpPr>
        <p:spPr>
          <a:xfrm>
            <a:off x="6553200" y="6356350"/>
            <a:ext cx="2133600" cy="365125"/>
          </a:xfrm>
        </p:spPr>
        <p:txBody>
          <a:bodyPr/>
          <a:lstStyle/>
          <a:p>
            <a:fld id="{218FF3FF-B27C-49C6-B735-9BE1328E2539}" type="slidenum">
              <a:rPr lang="en-US" smtClean="0"/>
              <a:t>46</a:t>
            </a:fld>
            <a:endParaRPr lang="en-US"/>
          </a:p>
        </p:txBody>
      </p:sp>
    </p:spTree>
    <p:custDataLst>
      <p:tags r:id="rId1"/>
    </p:custDataLst>
    <p:extLst>
      <p:ext uri="{BB962C8B-B14F-4D97-AF65-F5344CB8AC3E}">
        <p14:creationId xmlns:p14="http://schemas.microsoft.com/office/powerpoint/2010/main" val="20586158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dirty="0" smtClean="0"/>
              <a:t>Q&amp;A</a:t>
            </a:r>
            <a:endParaRPr lang="en-US" dirty="0"/>
          </a:p>
        </p:txBody>
      </p:sp>
      <p:pic>
        <p:nvPicPr>
          <p:cNvPr id="1031" name="Picture 7"/>
          <p:cNvPicPr>
            <a:picLocks noGrp="1" noChangeAspect="1" noChangeArrowheads="1"/>
          </p:cNvPicPr>
          <p:nvPr>
            <p:ph idx="1"/>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309018" y="1600200"/>
            <a:ext cx="452596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5109172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82000" cy="1371600"/>
          </a:xfrm>
        </p:spPr>
        <p:txBody>
          <a:bodyPr>
            <a:normAutofit/>
          </a:bodyPr>
          <a:lstStyle/>
          <a:p>
            <a:r>
              <a:rPr lang="en-US" sz="3500" dirty="0" smtClean="0"/>
              <a:t>Overview of the San Francisco Jurisdictional Plans, 2012-2016</a:t>
            </a:r>
            <a:endParaRPr lang="en-US" sz="3500" dirty="0"/>
          </a:p>
        </p:txBody>
      </p:sp>
      <p:sp>
        <p:nvSpPr>
          <p:cNvPr id="3" name="Content Placeholder 2"/>
          <p:cNvSpPr>
            <a:spLocks noGrp="1"/>
          </p:cNvSpPr>
          <p:nvPr>
            <p:ph idx="1"/>
          </p:nvPr>
        </p:nvSpPr>
        <p:spPr>
          <a:xfrm>
            <a:off x="457200" y="1981200"/>
            <a:ext cx="8305800" cy="4495800"/>
          </a:xfrm>
        </p:spPr>
        <p:txBody>
          <a:bodyPr>
            <a:normAutofit fontScale="85000" lnSpcReduction="20000"/>
          </a:bodyPr>
          <a:lstStyle/>
          <a:p>
            <a:pPr marL="0" indent="0">
              <a:buNone/>
            </a:pPr>
            <a:r>
              <a:rPr lang="en-US" sz="2400" spc="70" dirty="0" smtClean="0"/>
              <a:t>What is it?</a:t>
            </a:r>
          </a:p>
          <a:p>
            <a:pPr marL="0" indent="0">
              <a:buNone/>
            </a:pPr>
            <a:endParaRPr lang="en-US" sz="800" spc="70" dirty="0"/>
          </a:p>
          <a:p>
            <a:pPr>
              <a:lnSpc>
                <a:spcPct val="170000"/>
              </a:lnSpc>
              <a:spcBef>
                <a:spcPts val="0"/>
              </a:spcBef>
              <a:buClr>
                <a:srgbClr val="6D6D6D"/>
              </a:buClr>
            </a:pPr>
            <a:r>
              <a:rPr lang="en-US" sz="2200" spc="70" dirty="0" smtClean="0">
                <a:cs typeface="Arial" panose="020B0604020202020204" pitchFamily="34" charset="0"/>
              </a:rPr>
              <a:t>5-year </a:t>
            </a:r>
            <a:r>
              <a:rPr lang="en-US" sz="2200" spc="70" dirty="0">
                <a:cs typeface="Arial" panose="020B0604020202020204" pitchFamily="34" charset="0"/>
              </a:rPr>
              <a:t>plan (2012-2016) required by </a:t>
            </a:r>
            <a:r>
              <a:rPr lang="en-US" sz="2200" spc="70" dirty="0" smtClean="0">
                <a:cs typeface="Arial" panose="020B0604020202020204" pitchFamily="34" charset="0"/>
              </a:rPr>
              <a:t>CDC</a:t>
            </a:r>
            <a:endParaRPr lang="en-US" sz="2200" spc="70" dirty="0">
              <a:cs typeface="Arial" panose="020B0604020202020204" pitchFamily="34" charset="0"/>
            </a:endParaRPr>
          </a:p>
          <a:p>
            <a:pPr>
              <a:lnSpc>
                <a:spcPct val="170000"/>
              </a:lnSpc>
              <a:spcBef>
                <a:spcPts val="0"/>
              </a:spcBef>
              <a:buClr>
                <a:srgbClr val="6D6D6D"/>
              </a:buClr>
            </a:pPr>
            <a:r>
              <a:rPr lang="en-US" sz="2200" spc="70" dirty="0" smtClean="0">
                <a:cs typeface="Arial" panose="020B0604020202020204" pitchFamily="34" charset="0"/>
              </a:rPr>
              <a:t>We </a:t>
            </a:r>
            <a:r>
              <a:rPr lang="en-US" sz="2200" spc="70" dirty="0">
                <a:cs typeface="Arial" panose="020B0604020202020204" pitchFamily="34" charset="0"/>
              </a:rPr>
              <a:t>call it the “SF, San Mateo, Marin HIV Prevention </a:t>
            </a:r>
            <a:r>
              <a:rPr lang="en-US" sz="2200" spc="70" dirty="0" smtClean="0">
                <a:cs typeface="Arial" panose="020B0604020202020204" pitchFamily="34" charset="0"/>
              </a:rPr>
              <a:t>Strategy”</a:t>
            </a:r>
            <a:endParaRPr lang="en-US" sz="2200" spc="70" dirty="0">
              <a:cs typeface="Arial" panose="020B0604020202020204" pitchFamily="34" charset="0"/>
            </a:endParaRPr>
          </a:p>
          <a:p>
            <a:pPr>
              <a:lnSpc>
                <a:spcPct val="170000"/>
              </a:lnSpc>
              <a:spcBef>
                <a:spcPts val="0"/>
              </a:spcBef>
              <a:buClr>
                <a:srgbClr val="6D6D6D"/>
              </a:buClr>
            </a:pPr>
            <a:r>
              <a:rPr lang="en-US" sz="2200" spc="70" dirty="0" smtClean="0">
                <a:cs typeface="Arial" panose="020B0604020202020204" pitchFamily="34" charset="0"/>
              </a:rPr>
              <a:t>The </a:t>
            </a:r>
            <a:r>
              <a:rPr lang="en-US" sz="2200" spc="70" dirty="0">
                <a:cs typeface="Arial" panose="020B0604020202020204" pitchFamily="34" charset="0"/>
              </a:rPr>
              <a:t>Strategy outlines “the </a:t>
            </a:r>
            <a:r>
              <a:rPr lang="en-US" sz="2200" spc="70" dirty="0" smtClean="0">
                <a:cs typeface="Arial" panose="020B0604020202020204" pitchFamily="34" charset="0"/>
              </a:rPr>
              <a:t>vision” for HIP in the SF Jurisdiction</a:t>
            </a:r>
            <a:endParaRPr lang="en-US" sz="2200" spc="70" dirty="0">
              <a:cs typeface="Arial" panose="020B0604020202020204" pitchFamily="34" charset="0"/>
            </a:endParaRPr>
          </a:p>
          <a:p>
            <a:pPr>
              <a:lnSpc>
                <a:spcPct val="170000"/>
              </a:lnSpc>
              <a:spcBef>
                <a:spcPts val="0"/>
              </a:spcBef>
              <a:buClr>
                <a:srgbClr val="6D6D6D"/>
              </a:buClr>
            </a:pPr>
            <a:r>
              <a:rPr lang="en-US" sz="2200" spc="70" dirty="0" smtClean="0">
                <a:cs typeface="Arial" panose="020B0604020202020204" pitchFamily="34" charset="0"/>
              </a:rPr>
              <a:t>The </a:t>
            </a:r>
            <a:r>
              <a:rPr lang="en-US" sz="2200" spc="70" dirty="0">
                <a:cs typeface="Arial" panose="020B0604020202020204" pitchFamily="34" charset="0"/>
              </a:rPr>
              <a:t>Strategy meets the CDC requirement to </a:t>
            </a:r>
            <a:r>
              <a:rPr lang="en-US" sz="2200" spc="70" dirty="0" smtClean="0">
                <a:cs typeface="Arial" panose="020B0604020202020204" pitchFamily="34" charset="0"/>
              </a:rPr>
              <a:t>develop a Jurisdictional Plan which focus on HIP</a:t>
            </a:r>
          </a:p>
          <a:p>
            <a:pPr>
              <a:lnSpc>
                <a:spcPct val="170000"/>
              </a:lnSpc>
              <a:spcBef>
                <a:spcPts val="0"/>
              </a:spcBef>
              <a:buClr>
                <a:srgbClr val="6D6D6D"/>
              </a:buClr>
            </a:pPr>
            <a:r>
              <a:rPr lang="en-US" sz="2200" spc="70" dirty="0" smtClean="0">
                <a:cs typeface="Arial" panose="020B0604020202020204" pitchFamily="34" charset="0"/>
              </a:rPr>
              <a:t>Jurisdictional Plan is developed collaboratively with the HIV Prevention Planning Council, other community stakeholders, and DPH</a:t>
            </a:r>
            <a:endParaRPr lang="en-US" sz="2200" spc="70" dirty="0">
              <a:cs typeface="Arial" panose="020B0604020202020204" pitchFamily="34" charset="0"/>
            </a:endParaRPr>
          </a:p>
          <a:p>
            <a:pPr>
              <a:lnSpc>
                <a:spcPct val="170000"/>
              </a:lnSpc>
              <a:spcBef>
                <a:spcPts val="0"/>
              </a:spcBef>
              <a:buClr>
                <a:srgbClr val="6D6D6D"/>
              </a:buClr>
            </a:pPr>
            <a:r>
              <a:rPr lang="en-US" sz="2200" spc="70" dirty="0" smtClean="0">
                <a:cs typeface="Arial" panose="020B0604020202020204" pitchFamily="34" charset="0"/>
              </a:rPr>
              <a:t>It </a:t>
            </a:r>
            <a:r>
              <a:rPr lang="en-US" sz="2200" spc="70" dirty="0">
                <a:cs typeface="Arial" panose="020B0604020202020204" pitchFamily="34" charset="0"/>
              </a:rPr>
              <a:t>is updated annually, as needed</a:t>
            </a:r>
          </a:p>
          <a:p>
            <a:pPr>
              <a:spcBef>
                <a:spcPts val="0"/>
              </a:spcBef>
              <a:buClr>
                <a:srgbClr val="C60C30"/>
              </a:buClr>
            </a:pPr>
            <a:endParaRPr lang="en-US" dirty="0">
              <a:latin typeface="Arial" panose="020B0604020202020204" pitchFamily="34" charset="0"/>
              <a:cs typeface="Arial" panose="020B0604020202020204" pitchFamily="34" charset="0"/>
            </a:endParaRPr>
          </a:p>
          <a:p>
            <a:endParaRPr lang="en-US" dirty="0" smtClean="0"/>
          </a:p>
          <a:p>
            <a:endParaRPr lang="en-US" dirty="0"/>
          </a:p>
          <a:p>
            <a:endParaRPr lang="en-US" dirty="0"/>
          </a:p>
        </p:txBody>
      </p:sp>
    </p:spTree>
    <p:custDataLst>
      <p:tags r:id="rId1"/>
    </p:custDataLst>
    <p:extLst>
      <p:ext uri="{BB962C8B-B14F-4D97-AF65-F5344CB8AC3E}">
        <p14:creationId xmlns:p14="http://schemas.microsoft.com/office/powerpoint/2010/main" val="10660533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718"/>
            <a:ext cx="8552573" cy="1066482"/>
          </a:xfrm>
        </p:spPr>
        <p:txBody>
          <a:bodyPr>
            <a:normAutofit/>
          </a:bodyPr>
          <a:lstStyle/>
          <a:p>
            <a:r>
              <a:rPr lang="en-US" sz="3600" dirty="0" smtClean="0"/>
              <a:t>Update to the Plan, August 2014</a:t>
            </a:r>
            <a:endParaRPr lang="en-US" sz="3500" dirty="0"/>
          </a:p>
        </p:txBody>
      </p:sp>
      <p:sp>
        <p:nvSpPr>
          <p:cNvPr id="3" name="Content Placeholder 2"/>
          <p:cNvSpPr>
            <a:spLocks noGrp="1"/>
          </p:cNvSpPr>
          <p:nvPr>
            <p:ph idx="1"/>
          </p:nvPr>
        </p:nvSpPr>
        <p:spPr>
          <a:xfrm>
            <a:off x="457200" y="1524000"/>
            <a:ext cx="8305800" cy="4953000"/>
          </a:xfrm>
        </p:spPr>
        <p:txBody>
          <a:bodyPr>
            <a:normAutofit/>
          </a:bodyPr>
          <a:lstStyle/>
          <a:p>
            <a:pPr marL="0" indent="0">
              <a:buNone/>
            </a:pPr>
            <a:r>
              <a:rPr lang="en-US" sz="2000" dirty="0" smtClean="0"/>
              <a:t>Both the 2012-2016 Plan and the 2014 annual update can be found here:</a:t>
            </a:r>
            <a:endParaRPr lang="en-US" sz="2000" dirty="0" smtClean="0">
              <a:hlinkClick r:id="rId3"/>
            </a:endParaRPr>
          </a:p>
          <a:p>
            <a:pPr marL="0" indent="0">
              <a:buNone/>
            </a:pPr>
            <a:endParaRPr lang="en-US" sz="600" u="sng" dirty="0">
              <a:hlinkClick r:id="rId3"/>
            </a:endParaRPr>
          </a:p>
          <a:p>
            <a:pPr marL="0" indent="0">
              <a:buNone/>
            </a:pPr>
            <a:r>
              <a:rPr lang="en-US" sz="2000" u="sng" dirty="0" smtClean="0">
                <a:hlinkClick r:id="rId3"/>
              </a:rPr>
              <a:t>http</a:t>
            </a:r>
            <a:r>
              <a:rPr lang="en-US" sz="2000" u="sng" dirty="0">
                <a:hlinkClick r:id="rId3"/>
              </a:rPr>
              <a:t>://www.sfhiv.org/resources/hiv-prevention-and-jurisdictional-plans/</a:t>
            </a:r>
            <a:r>
              <a:rPr lang="en-US" sz="2000" dirty="0" smtClean="0"/>
              <a:t>​</a:t>
            </a:r>
          </a:p>
          <a:p>
            <a:pPr marL="0" indent="0">
              <a:buNone/>
            </a:pPr>
            <a:endParaRPr lang="en-US" dirty="0"/>
          </a:p>
          <a:p>
            <a:pPr marL="0" indent="0">
              <a:buNone/>
            </a:pPr>
            <a:endParaRPr lang="en-US" dirty="0"/>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7293"/>
          <a:stretch/>
        </p:blipFill>
        <p:spPr bwMode="auto">
          <a:xfrm>
            <a:off x="381000" y="2667000"/>
            <a:ext cx="8391525" cy="3883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681909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has shifted?</a:t>
            </a:r>
            <a:endParaRPr lang="en-US" dirty="0"/>
          </a:p>
        </p:txBody>
      </p:sp>
      <p:sp>
        <p:nvSpPr>
          <p:cNvPr id="4" name="Content Placeholder 2"/>
          <p:cNvSpPr>
            <a:spLocks noGrp="1"/>
          </p:cNvSpPr>
          <p:nvPr>
            <p:ph idx="1"/>
          </p:nvPr>
        </p:nvSpPr>
        <p:spPr bwMode="auto">
          <a:xfrm>
            <a:off x="457200" y="1752600"/>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eaLnBrk="1" hangingPunct="1">
              <a:spcAft>
                <a:spcPts val="1200"/>
              </a:spcAft>
              <a:buClr>
                <a:srgbClr val="6D6D6D"/>
              </a:buClr>
              <a:buSzPct val="60000"/>
              <a:buFont typeface="Wingdings" pitchFamily="2" charset="2"/>
              <a:buChar char="§"/>
            </a:pPr>
            <a:r>
              <a:rPr lang="en-US" altLang="en-US" sz="2400" dirty="0" smtClean="0">
                <a:solidFill>
                  <a:srgbClr val="6D6D6D"/>
                </a:solidFill>
                <a:latin typeface="GillSans" pitchFamily="34" charset="0"/>
              </a:rPr>
              <a:t>Treatment as prevention</a:t>
            </a:r>
          </a:p>
          <a:p>
            <a:pPr eaLnBrk="1" hangingPunct="1">
              <a:spcAft>
                <a:spcPts val="1200"/>
              </a:spcAft>
              <a:buClr>
                <a:srgbClr val="6D6D6D"/>
              </a:buClr>
              <a:buSzPct val="60000"/>
              <a:buFont typeface="Wingdings" pitchFamily="2" charset="2"/>
              <a:buChar char="§"/>
            </a:pPr>
            <a:r>
              <a:rPr lang="en-US" altLang="en-US" sz="2400" dirty="0" smtClean="0">
                <a:solidFill>
                  <a:srgbClr val="6D6D6D"/>
                </a:solidFill>
                <a:latin typeface="GillSans" pitchFamily="34" charset="0"/>
              </a:rPr>
              <a:t>Move to structural approach</a:t>
            </a:r>
          </a:p>
          <a:p>
            <a:pPr eaLnBrk="1" hangingPunct="1">
              <a:spcAft>
                <a:spcPts val="1200"/>
              </a:spcAft>
              <a:buClr>
                <a:srgbClr val="6D6D6D"/>
              </a:buClr>
              <a:buSzPct val="60000"/>
              <a:buFont typeface="Wingdings" pitchFamily="2" charset="2"/>
              <a:buChar char="§"/>
            </a:pPr>
            <a:r>
              <a:rPr lang="en-US" altLang="en-US" sz="2400" dirty="0" smtClean="0">
                <a:solidFill>
                  <a:srgbClr val="6D6D6D"/>
                </a:solidFill>
                <a:latin typeface="GillSans" pitchFamily="34" charset="0"/>
              </a:rPr>
              <a:t>Increased collaboration (de-</a:t>
            </a:r>
            <a:r>
              <a:rPr lang="en-US" altLang="en-US" sz="2400" dirty="0" err="1" smtClean="0">
                <a:solidFill>
                  <a:srgbClr val="6D6D6D"/>
                </a:solidFill>
                <a:latin typeface="GillSans" pitchFamily="34" charset="0"/>
              </a:rPr>
              <a:t>siloing</a:t>
            </a:r>
            <a:r>
              <a:rPr lang="en-US" altLang="en-US" sz="2400" dirty="0" smtClean="0">
                <a:solidFill>
                  <a:srgbClr val="6D6D6D"/>
                </a:solidFill>
                <a:latin typeface="GillSans" pitchFamily="34" charset="0"/>
              </a:rPr>
              <a:t>)</a:t>
            </a:r>
          </a:p>
          <a:p>
            <a:pPr eaLnBrk="1" hangingPunct="1">
              <a:spcAft>
                <a:spcPts val="1200"/>
              </a:spcAft>
              <a:buClr>
                <a:srgbClr val="6D6D6D"/>
              </a:buClr>
              <a:buSzPct val="60000"/>
              <a:buFont typeface="Wingdings" pitchFamily="2" charset="2"/>
              <a:buChar char="§"/>
            </a:pPr>
            <a:r>
              <a:rPr lang="en-US" altLang="en-US" sz="2400" dirty="0" smtClean="0">
                <a:solidFill>
                  <a:srgbClr val="6D6D6D"/>
                </a:solidFill>
                <a:latin typeface="GillSans" pitchFamily="34" charset="0"/>
              </a:rPr>
              <a:t>Increased emphasis on biomedical interventions and other behavioral change (e.g. treatment adherence)</a:t>
            </a:r>
          </a:p>
          <a:p>
            <a:pPr eaLnBrk="1" hangingPunct="1">
              <a:spcAft>
                <a:spcPts val="1200"/>
              </a:spcAft>
              <a:buClr>
                <a:srgbClr val="6D6D6D"/>
              </a:buClr>
              <a:buSzPct val="60000"/>
              <a:buFont typeface="Wingdings" pitchFamily="2" charset="2"/>
              <a:buChar char="§"/>
            </a:pPr>
            <a:r>
              <a:rPr lang="en-US" altLang="en-US" sz="2400" dirty="0" smtClean="0">
                <a:solidFill>
                  <a:srgbClr val="6D6D6D"/>
                </a:solidFill>
                <a:latin typeface="GillSans" pitchFamily="34" charset="0"/>
              </a:rPr>
              <a:t>Merging </a:t>
            </a:r>
            <a:r>
              <a:rPr lang="en-US" altLang="en-US" sz="2400" dirty="0">
                <a:solidFill>
                  <a:srgbClr val="6D6D6D"/>
                </a:solidFill>
                <a:latin typeface="GillSans" pitchFamily="34" charset="0"/>
              </a:rPr>
              <a:t>of prevention into medical settings </a:t>
            </a:r>
            <a:r>
              <a:rPr lang="en-US" altLang="en-US" sz="2400" dirty="0" smtClean="0">
                <a:solidFill>
                  <a:srgbClr val="6D6D6D"/>
                </a:solidFill>
                <a:latin typeface="GillSans" pitchFamily="34" charset="0"/>
              </a:rPr>
              <a:t/>
            </a:r>
            <a:br>
              <a:rPr lang="en-US" altLang="en-US" sz="2400" dirty="0" smtClean="0">
                <a:solidFill>
                  <a:srgbClr val="6D6D6D"/>
                </a:solidFill>
                <a:latin typeface="GillSans" pitchFamily="34" charset="0"/>
              </a:rPr>
            </a:br>
            <a:r>
              <a:rPr lang="en-US" altLang="en-US" sz="2400" dirty="0" smtClean="0">
                <a:solidFill>
                  <a:srgbClr val="6D6D6D"/>
                </a:solidFill>
                <a:latin typeface="GillSans" pitchFamily="34" charset="0"/>
              </a:rPr>
              <a:t>(</a:t>
            </a:r>
            <a:r>
              <a:rPr lang="en-US" altLang="en-US" sz="2400" dirty="0">
                <a:solidFill>
                  <a:srgbClr val="6D6D6D"/>
                </a:solidFill>
                <a:latin typeface="GillSans" pitchFamily="34" charset="0"/>
              </a:rPr>
              <a:t>importance of medical home)</a:t>
            </a:r>
          </a:p>
          <a:p>
            <a:pPr eaLnBrk="1" hangingPunct="1">
              <a:spcAft>
                <a:spcPts val="1200"/>
              </a:spcAft>
              <a:buClr>
                <a:srgbClr val="6D6D6D"/>
              </a:buClr>
              <a:buSzPct val="60000"/>
              <a:buFont typeface="Wingdings" pitchFamily="2" charset="2"/>
              <a:buChar char="§"/>
            </a:pPr>
            <a:r>
              <a:rPr lang="en-US" altLang="en-US" sz="2400" dirty="0">
                <a:solidFill>
                  <a:srgbClr val="6D6D6D"/>
                </a:solidFill>
                <a:latin typeface="GillSans" pitchFamily="34" charset="0"/>
              </a:rPr>
              <a:t>Better use of available data to improve public health</a:t>
            </a:r>
          </a:p>
          <a:p>
            <a:pPr eaLnBrk="1" hangingPunct="1">
              <a:spcAft>
                <a:spcPts val="1200"/>
              </a:spcAft>
              <a:buClr>
                <a:srgbClr val="6D6D6D"/>
              </a:buClr>
              <a:buSzPct val="60000"/>
              <a:buFont typeface="Wingdings" pitchFamily="2" charset="2"/>
              <a:buChar char="§"/>
            </a:pPr>
            <a:r>
              <a:rPr lang="en-US" altLang="en-US" sz="2400" dirty="0" smtClean="0">
                <a:solidFill>
                  <a:srgbClr val="6D6D6D"/>
                </a:solidFill>
                <a:latin typeface="GillSans" pitchFamily="34" charset="0"/>
              </a:rPr>
              <a:t>Higher level of accountability</a:t>
            </a:r>
          </a:p>
          <a:p>
            <a:pPr eaLnBrk="1" hangingPunct="1">
              <a:buFont typeface="Wingdings 2" pitchFamily="18" charset="2"/>
              <a:buNone/>
            </a:pPr>
            <a:endParaRPr lang="en-US" altLang="en-US" dirty="0" smtClean="0"/>
          </a:p>
        </p:txBody>
      </p:sp>
    </p:spTree>
    <p:custDataLst>
      <p:tags r:id="rId1"/>
    </p:custDataLst>
    <p:extLst>
      <p:ext uri="{BB962C8B-B14F-4D97-AF65-F5344CB8AC3E}">
        <p14:creationId xmlns:p14="http://schemas.microsoft.com/office/powerpoint/2010/main" val="28667981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2395089" y="3774744"/>
            <a:ext cx="2214546" cy="3034885"/>
            <a:chOff x="3193452" y="3852555"/>
            <a:chExt cx="2952728" cy="3034885"/>
          </a:xfrm>
        </p:grpSpPr>
        <p:sp>
          <p:nvSpPr>
            <p:cNvPr id="17" name="TextBox 16"/>
            <p:cNvSpPr txBox="1"/>
            <p:nvPr/>
          </p:nvSpPr>
          <p:spPr>
            <a:xfrm>
              <a:off x="3193452" y="4198702"/>
              <a:ext cx="2952728" cy="1498283"/>
            </a:xfrm>
            <a:prstGeom prst="roundRect">
              <a:avLst/>
            </a:prstGeom>
            <a:solidFill>
              <a:srgbClr val="C6020D"/>
            </a:solidFill>
            <a:ln w="12700">
              <a:noFill/>
            </a:ln>
          </p:spPr>
          <p:txBody>
            <a:bodyPr wrap="square" tIns="0" bIns="0" rtlCol="0">
              <a:spAutoFit/>
            </a:bodyPr>
            <a:lstStyle>
              <a:defPPr>
                <a:defRPr lang="en-US"/>
              </a:defPPr>
              <a:lvl1pPr marL="171450" indent="-171450">
                <a:buFont typeface="Wingdings" panose="05000000000000000000" pitchFamily="2" charset="2"/>
                <a:buChar char="§"/>
                <a:defRPr sz="1100">
                  <a:solidFill>
                    <a:schemeClr val="bg1">
                      <a:lumMod val="95000"/>
                    </a:schemeClr>
                  </a:solidFill>
                  <a:latin typeface="Arial" panose="020B0604020202020204" pitchFamily="34" charset="0"/>
                  <a:cs typeface="Arial" panose="020B0604020202020204" pitchFamily="34" charset="0"/>
                </a:defRPr>
              </a:lvl1pPr>
            </a:lstStyle>
            <a:p>
              <a:r>
                <a:rPr lang="en-US" dirty="0">
                  <a:solidFill>
                    <a:prstClr val="white">
                      <a:lumMod val="95000"/>
                    </a:prstClr>
                  </a:solidFill>
                </a:rPr>
                <a:t>Harm reduction</a:t>
              </a:r>
            </a:p>
            <a:p>
              <a:r>
                <a:rPr lang="en-US" dirty="0">
                  <a:solidFill>
                    <a:prstClr val="white">
                      <a:lumMod val="95000"/>
                    </a:prstClr>
                  </a:solidFill>
                </a:rPr>
                <a:t>Mental health &amp; substance use services</a:t>
              </a:r>
            </a:p>
            <a:p>
              <a:r>
                <a:rPr lang="en-US" dirty="0">
                  <a:solidFill>
                    <a:prstClr val="white">
                      <a:lumMod val="95000"/>
                    </a:prstClr>
                  </a:solidFill>
                </a:rPr>
                <a:t>Condoms</a:t>
              </a:r>
            </a:p>
            <a:p>
              <a:r>
                <a:rPr lang="en-US" dirty="0">
                  <a:solidFill>
                    <a:prstClr val="white">
                      <a:lumMod val="95000"/>
                    </a:prstClr>
                  </a:solidFill>
                </a:rPr>
                <a:t>Syringe access</a:t>
              </a:r>
            </a:p>
            <a:p>
              <a:r>
                <a:rPr lang="en-US" dirty="0">
                  <a:solidFill>
                    <a:prstClr val="white">
                      <a:lumMod val="95000"/>
                    </a:prstClr>
                  </a:solidFill>
                </a:rPr>
                <a:t>Sexual health education &amp; risk reduction</a:t>
              </a:r>
            </a:p>
            <a:p>
              <a:r>
                <a:rPr lang="en-US" dirty="0">
                  <a:solidFill>
                    <a:prstClr val="white">
                      <a:lumMod val="95000"/>
                    </a:prstClr>
                  </a:solidFill>
                </a:rPr>
                <a:t>Medication adherence</a:t>
              </a:r>
            </a:p>
          </p:txBody>
        </p:sp>
        <p:sp>
          <p:nvSpPr>
            <p:cNvPr id="10" name="TextBox 9"/>
            <p:cNvSpPr txBox="1"/>
            <p:nvPr/>
          </p:nvSpPr>
          <p:spPr>
            <a:xfrm>
              <a:off x="3520160" y="3852555"/>
              <a:ext cx="2020071" cy="340519"/>
            </a:xfrm>
            <a:prstGeom prst="roundRect">
              <a:avLst/>
            </a:prstGeom>
            <a:noFill/>
            <a:ln>
              <a:noFill/>
            </a:ln>
          </p:spPr>
          <p:txBody>
            <a:bodyPr wrap="none" rtlCol="0">
              <a:spAutoFit/>
            </a:bodyPr>
            <a:lstStyle>
              <a:defPPr>
                <a:defRPr lang="en-US"/>
              </a:defPPr>
              <a:lvl1pPr algn="ctr">
                <a:defRPr sz="1400" b="1">
                  <a:latin typeface="Arial" panose="020B0604020202020204" pitchFamily="34" charset="0"/>
                  <a:cs typeface="Arial" panose="020B0604020202020204" pitchFamily="34" charset="0"/>
                </a:defRPr>
              </a:lvl1pPr>
            </a:lstStyle>
            <a:p>
              <a:r>
                <a:rPr lang="en-US" dirty="0">
                  <a:solidFill>
                    <a:prstClr val="black"/>
                  </a:solidFill>
                </a:rPr>
                <a:t>Risk Reduction</a:t>
              </a:r>
            </a:p>
          </p:txBody>
        </p:sp>
        <p:sp>
          <p:nvSpPr>
            <p:cNvPr id="18" name="TextBox 17"/>
            <p:cNvSpPr txBox="1"/>
            <p:nvPr/>
          </p:nvSpPr>
          <p:spPr>
            <a:xfrm>
              <a:off x="3193453" y="5715000"/>
              <a:ext cx="2952724" cy="851297"/>
            </a:xfrm>
            <a:prstGeom prst="roundRect">
              <a:avLst/>
            </a:prstGeom>
            <a:solidFill>
              <a:srgbClr val="9DA500"/>
            </a:solidFill>
            <a:ln>
              <a:noFill/>
            </a:ln>
          </p:spPr>
          <p:txBody>
            <a:bodyPr wrap="square" rtlCol="0">
              <a:spAutoFit/>
            </a:bodyPr>
            <a:lstStyle>
              <a:defPPr>
                <a:defRPr lang="en-US"/>
              </a:defPPr>
              <a:lvl1pPr marL="171450" indent="-171450">
                <a:buFont typeface="Wingdings" panose="05000000000000000000" pitchFamily="2" charset="2"/>
                <a:buChar char="§"/>
                <a:defRPr sz="700">
                  <a:solidFill>
                    <a:schemeClr val="bg1">
                      <a:lumMod val="95000"/>
                    </a:schemeClr>
                  </a:solidFill>
                  <a:latin typeface="Arial" panose="020B0604020202020204" pitchFamily="34" charset="0"/>
                  <a:cs typeface="Arial" panose="020B0604020202020204" pitchFamily="34" charset="0"/>
                </a:defRPr>
              </a:lvl1pPr>
            </a:lstStyle>
            <a:p>
              <a:r>
                <a:rPr lang="en-US" sz="1100" dirty="0">
                  <a:solidFill>
                    <a:prstClr val="white">
                      <a:lumMod val="95000"/>
                    </a:prstClr>
                  </a:solidFill>
                </a:rPr>
                <a:t>Post Exposure Prophylaxis (PEP)</a:t>
              </a:r>
            </a:p>
            <a:p>
              <a:r>
                <a:rPr lang="en-US" sz="1100" dirty="0">
                  <a:solidFill>
                    <a:prstClr val="white">
                      <a:lumMod val="95000"/>
                    </a:prstClr>
                  </a:solidFill>
                </a:rPr>
                <a:t>Pre Exposure Prophylaxis (</a:t>
              </a:r>
              <a:r>
                <a:rPr lang="en-US" sz="1100" dirty="0" err="1">
                  <a:solidFill>
                    <a:prstClr val="white">
                      <a:lumMod val="95000"/>
                    </a:prstClr>
                  </a:solidFill>
                </a:rPr>
                <a:t>PrEP</a:t>
              </a:r>
              <a:r>
                <a:rPr lang="en-US" sz="1100" dirty="0">
                  <a:solidFill>
                    <a:prstClr val="white">
                      <a:lumMod val="95000"/>
                    </a:prstClr>
                  </a:solidFill>
                </a:rPr>
                <a:t>)</a:t>
              </a:r>
            </a:p>
          </p:txBody>
        </p:sp>
        <p:sp>
          <p:nvSpPr>
            <p:cNvPr id="53" name="TextBox 52"/>
            <p:cNvSpPr txBox="1"/>
            <p:nvPr/>
          </p:nvSpPr>
          <p:spPr>
            <a:xfrm>
              <a:off x="3201679" y="6597999"/>
              <a:ext cx="2944499" cy="289441"/>
            </a:xfrm>
            <a:prstGeom prst="roundRect">
              <a:avLst/>
            </a:prstGeom>
            <a:solidFill>
              <a:srgbClr val="112858"/>
            </a:solidFill>
            <a:ln>
              <a:noFill/>
            </a:ln>
          </p:spPr>
          <p:txBody>
            <a:bodyPr wrap="square" rtlCol="0">
              <a:spAutoFit/>
            </a:bodyPr>
            <a:lstStyle>
              <a:defPPr>
                <a:defRPr lang="en-US"/>
              </a:defPPr>
              <a:lvl1pPr marL="171450" indent="-171450">
                <a:buFont typeface="Wingdings" panose="05000000000000000000" pitchFamily="2" charset="2"/>
                <a:buChar char="§"/>
                <a:defRPr sz="1100">
                  <a:solidFill>
                    <a:schemeClr val="bg1">
                      <a:lumMod val="95000"/>
                    </a:schemeClr>
                  </a:solidFill>
                  <a:latin typeface="Arial" panose="020B0604020202020204" pitchFamily="34" charset="0"/>
                  <a:cs typeface="Arial" panose="020B0604020202020204" pitchFamily="34" charset="0"/>
                </a:defRPr>
              </a:lvl1pPr>
            </a:lstStyle>
            <a:p>
              <a:r>
                <a:rPr lang="en-US" dirty="0">
                  <a:solidFill>
                    <a:prstClr val="white">
                      <a:lumMod val="95000"/>
                    </a:prstClr>
                  </a:solidFill>
                </a:rPr>
                <a:t>Antiretroviral therapy</a:t>
              </a:r>
            </a:p>
          </p:txBody>
        </p:sp>
      </p:grpSp>
      <p:sp>
        <p:nvSpPr>
          <p:cNvPr id="4" name="TextBox 3"/>
          <p:cNvSpPr txBox="1"/>
          <p:nvPr/>
        </p:nvSpPr>
        <p:spPr>
          <a:xfrm>
            <a:off x="77180" y="3048000"/>
            <a:ext cx="1920240" cy="2963287"/>
          </a:xfrm>
          <a:prstGeom prst="roundRect">
            <a:avLst/>
          </a:prstGeom>
          <a:solidFill>
            <a:srgbClr val="C6020D"/>
          </a:solidFill>
          <a:ln w="12700">
            <a:noFill/>
          </a:ln>
        </p:spPr>
        <p:txBody>
          <a:bodyPr wrap="square" rtlCol="0">
            <a:spAutoFit/>
          </a:bodyPr>
          <a:lstStyle>
            <a:defPPr>
              <a:defRPr lang="en-US"/>
            </a:defPPr>
            <a:lvl1pPr marL="171450" indent="-171450">
              <a:buFont typeface="Wingdings" panose="05000000000000000000" pitchFamily="2" charset="2"/>
              <a:buChar char="§"/>
              <a:defRPr sz="1100">
                <a:solidFill>
                  <a:schemeClr val="bg1">
                    <a:lumMod val="95000"/>
                  </a:schemeClr>
                </a:solidFill>
                <a:latin typeface="Arial" panose="020B0604020202020204" pitchFamily="34" charset="0"/>
                <a:cs typeface="Arial" panose="020B0604020202020204" pitchFamily="34" charset="0"/>
              </a:defRPr>
            </a:lvl1pPr>
          </a:lstStyle>
          <a:p>
            <a:pPr marL="0" indent="0">
              <a:buFont typeface="Wingdings" panose="05000000000000000000" pitchFamily="2" charset="2"/>
              <a:buNone/>
            </a:pPr>
            <a:r>
              <a:rPr lang="en-US" b="1" dirty="0">
                <a:solidFill>
                  <a:prstClr val="white">
                    <a:lumMod val="95000"/>
                  </a:prstClr>
                </a:solidFill>
              </a:rPr>
              <a:t>Examples of services:</a:t>
            </a:r>
          </a:p>
          <a:p>
            <a:r>
              <a:rPr lang="en-US" dirty="0">
                <a:solidFill>
                  <a:prstClr val="white">
                    <a:lumMod val="95000"/>
                  </a:prstClr>
                </a:solidFill>
              </a:rPr>
              <a:t>Linkage support/care navigation</a:t>
            </a:r>
          </a:p>
          <a:p>
            <a:r>
              <a:rPr lang="en-US" dirty="0">
                <a:solidFill>
                  <a:prstClr val="white">
                    <a:lumMod val="95000"/>
                  </a:prstClr>
                </a:solidFill>
              </a:rPr>
              <a:t>Health Insurance enrollment</a:t>
            </a:r>
          </a:p>
          <a:p>
            <a:r>
              <a:rPr lang="en-US" dirty="0">
                <a:solidFill>
                  <a:prstClr val="white">
                    <a:lumMod val="95000"/>
                  </a:prstClr>
                </a:solidFill>
              </a:rPr>
              <a:t>Benefits </a:t>
            </a:r>
            <a:r>
              <a:rPr lang="en-US" dirty="0" smtClean="0">
                <a:solidFill>
                  <a:prstClr val="white">
                    <a:lumMod val="95000"/>
                  </a:prstClr>
                </a:solidFill>
              </a:rPr>
              <a:t>eligibility</a:t>
            </a:r>
          </a:p>
          <a:p>
            <a:endParaRPr lang="en-US" dirty="0">
              <a:solidFill>
                <a:prstClr val="white">
                  <a:lumMod val="95000"/>
                </a:prstClr>
              </a:solidFill>
            </a:endParaRPr>
          </a:p>
          <a:p>
            <a:pPr marL="0" indent="0">
              <a:buFont typeface="Wingdings" panose="05000000000000000000" pitchFamily="2" charset="2"/>
              <a:buNone/>
            </a:pPr>
            <a:r>
              <a:rPr lang="en-US" b="1" dirty="0">
                <a:solidFill>
                  <a:prstClr val="white">
                    <a:lumMod val="95000"/>
                  </a:prstClr>
                </a:solidFill>
              </a:rPr>
              <a:t>Examples of entry points:</a:t>
            </a:r>
          </a:p>
          <a:p>
            <a:r>
              <a:rPr lang="en-US" dirty="0">
                <a:solidFill>
                  <a:prstClr val="white">
                    <a:lumMod val="95000"/>
                  </a:prstClr>
                </a:solidFill>
              </a:rPr>
              <a:t>(HIV-inclusive) Primary care</a:t>
            </a:r>
          </a:p>
          <a:p>
            <a:r>
              <a:rPr lang="en-US" dirty="0">
                <a:solidFill>
                  <a:prstClr val="white">
                    <a:lumMod val="95000"/>
                  </a:prstClr>
                </a:solidFill>
              </a:rPr>
              <a:t>HIV testing</a:t>
            </a:r>
          </a:p>
          <a:p>
            <a:r>
              <a:rPr lang="en-US" dirty="0">
                <a:solidFill>
                  <a:prstClr val="white">
                    <a:lumMod val="95000"/>
                  </a:prstClr>
                </a:solidFill>
              </a:rPr>
              <a:t>Substance use treatment</a:t>
            </a:r>
          </a:p>
          <a:p>
            <a:r>
              <a:rPr lang="en-US" dirty="0">
                <a:solidFill>
                  <a:prstClr val="white">
                    <a:lumMod val="95000"/>
                  </a:prstClr>
                </a:solidFill>
              </a:rPr>
              <a:t>Mental health services</a:t>
            </a:r>
          </a:p>
        </p:txBody>
      </p:sp>
      <p:sp>
        <p:nvSpPr>
          <p:cNvPr id="41" name="TextBox 40"/>
          <p:cNvSpPr txBox="1"/>
          <p:nvPr/>
        </p:nvSpPr>
        <p:spPr>
          <a:xfrm>
            <a:off x="-130792" y="2731721"/>
            <a:ext cx="2640121" cy="340519"/>
          </a:xfrm>
          <a:prstGeom prst="roundRect">
            <a:avLst/>
          </a:prstGeom>
          <a:noFill/>
          <a:ln>
            <a:noFill/>
          </a:ln>
        </p:spPr>
        <p:txBody>
          <a:bodyPr wrap="square" rtlCol="0">
            <a:spAutoFit/>
          </a:bodyPr>
          <a:lstStyle>
            <a:defPPr>
              <a:defRPr lang="en-US"/>
            </a:defPPr>
            <a:lvl1pPr algn="ctr">
              <a:defRPr sz="1400" b="1">
                <a:latin typeface="Arial" panose="020B0604020202020204" pitchFamily="34" charset="0"/>
                <a:cs typeface="Arial" panose="020B0604020202020204" pitchFamily="34" charset="0"/>
              </a:defRPr>
            </a:lvl1pPr>
          </a:lstStyle>
          <a:p>
            <a:r>
              <a:rPr lang="en-US" dirty="0" smtClean="0">
                <a:solidFill>
                  <a:prstClr val="black"/>
                </a:solidFill>
              </a:rPr>
              <a:t>Access </a:t>
            </a:r>
            <a:r>
              <a:rPr lang="en-US" dirty="0">
                <a:solidFill>
                  <a:prstClr val="black"/>
                </a:solidFill>
              </a:rPr>
              <a:t>to Care &amp; </a:t>
            </a:r>
            <a:r>
              <a:rPr lang="en-US" dirty="0" smtClean="0">
                <a:solidFill>
                  <a:prstClr val="black"/>
                </a:solidFill>
              </a:rPr>
              <a:t>Services</a:t>
            </a:r>
          </a:p>
        </p:txBody>
      </p:sp>
      <p:sp>
        <p:nvSpPr>
          <p:cNvPr id="6" name="TextBox 5"/>
          <p:cNvSpPr txBox="1"/>
          <p:nvPr/>
        </p:nvSpPr>
        <p:spPr>
          <a:xfrm>
            <a:off x="0" y="11806"/>
            <a:ext cx="2302526" cy="306467"/>
          </a:xfrm>
          <a:prstGeom prst="roundRect">
            <a:avLst/>
          </a:prstGeom>
          <a:noFill/>
          <a:ln>
            <a:noFill/>
          </a:ln>
        </p:spPr>
        <p:txBody>
          <a:bodyPr wrap="square" rtlCol="0">
            <a:spAutoFit/>
          </a:bodyPr>
          <a:lstStyle>
            <a:defPPr>
              <a:defRPr lang="en-US"/>
            </a:defPPr>
            <a:lvl1pPr algn="ctr">
              <a:defRPr sz="1400" b="1">
                <a:latin typeface="Arial" panose="020B0604020202020204" pitchFamily="34" charset="0"/>
                <a:cs typeface="Arial" panose="020B0604020202020204" pitchFamily="34" charset="0"/>
              </a:defRPr>
            </a:lvl1pPr>
          </a:lstStyle>
          <a:p>
            <a:r>
              <a:rPr lang="en-US" sz="1200" dirty="0" smtClean="0">
                <a:solidFill>
                  <a:prstClr val="black"/>
                </a:solidFill>
              </a:rPr>
              <a:t>“Any door is the right door”</a:t>
            </a:r>
            <a:endParaRPr lang="en-US" sz="1200" dirty="0">
              <a:solidFill>
                <a:prstClr val="black"/>
              </a:solidFill>
            </a:endParaRPr>
          </a:p>
        </p:txBody>
      </p:sp>
      <p:sp>
        <p:nvSpPr>
          <p:cNvPr id="26" name="TextBox 25"/>
          <p:cNvSpPr txBox="1"/>
          <p:nvPr/>
        </p:nvSpPr>
        <p:spPr>
          <a:xfrm>
            <a:off x="25889" y="409158"/>
            <a:ext cx="2369201" cy="1107996"/>
          </a:xfrm>
          <a:prstGeom prst="rect">
            <a:avLst/>
          </a:prstGeom>
          <a:noFill/>
        </p:spPr>
        <p:txBody>
          <a:bodyPr wrap="square" rtlCol="0">
            <a:spAutoFit/>
          </a:bodyPr>
          <a:lstStyle/>
          <a:p>
            <a:r>
              <a:rPr lang="en-US" sz="1100" i="1" dirty="0" smtClean="0">
                <a:solidFill>
                  <a:prstClr val="black"/>
                </a:solidFill>
              </a:rPr>
              <a:t>Any contact with the service system should lead to appropriate linkage to more intensive health-related services, when appropriate. Structural barriers to access must be addressed with creative solutions.</a:t>
            </a:r>
            <a:endParaRPr lang="en-US" sz="1100" i="1" dirty="0">
              <a:solidFill>
                <a:prstClr val="black"/>
              </a:solidFill>
            </a:endParaRPr>
          </a:p>
        </p:txBody>
      </p:sp>
      <p:grpSp>
        <p:nvGrpSpPr>
          <p:cNvPr id="40" name="Group 39"/>
          <p:cNvGrpSpPr/>
          <p:nvPr/>
        </p:nvGrpSpPr>
        <p:grpSpPr>
          <a:xfrm>
            <a:off x="2008976" y="-895"/>
            <a:ext cx="4814248" cy="4305976"/>
            <a:chOff x="2678635" y="-895"/>
            <a:chExt cx="6418996" cy="4305976"/>
          </a:xfrm>
        </p:grpSpPr>
        <p:sp>
          <p:nvSpPr>
            <p:cNvPr id="8" name="TextBox 7"/>
            <p:cNvSpPr txBox="1"/>
            <p:nvPr/>
          </p:nvSpPr>
          <p:spPr>
            <a:xfrm>
              <a:off x="3808054" y="1209802"/>
              <a:ext cx="4726345" cy="340519"/>
            </a:xfrm>
            <a:prstGeom prst="round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400" b="1" dirty="0" smtClean="0">
                  <a:solidFill>
                    <a:prstClr val="black"/>
                  </a:solidFill>
                  <a:latin typeface="Arial" panose="020B0604020202020204" pitchFamily="34" charset="0"/>
                  <a:cs typeface="Arial" panose="020B0604020202020204" pitchFamily="34" charset="0"/>
                </a:rPr>
                <a:t>Screening,  Assessment, &amp; Referral</a:t>
              </a:r>
              <a:endParaRPr lang="en-US" sz="1400" b="1" dirty="0">
                <a:solidFill>
                  <a:prstClr val="black"/>
                </a:solidFill>
                <a:latin typeface="Arial" panose="020B0604020202020204" pitchFamily="34" charset="0"/>
                <a:cs typeface="Arial" panose="020B0604020202020204" pitchFamily="34" charset="0"/>
              </a:endParaRPr>
            </a:p>
          </p:txBody>
        </p:sp>
        <p:sp>
          <p:nvSpPr>
            <p:cNvPr id="11" name="TextBox 10"/>
            <p:cNvSpPr txBox="1"/>
            <p:nvPr/>
          </p:nvSpPr>
          <p:spPr>
            <a:xfrm>
              <a:off x="3808056" y="1504055"/>
              <a:ext cx="4929543" cy="1413153"/>
            </a:xfrm>
            <a:prstGeom prst="roundRect">
              <a:avLst/>
            </a:prstGeom>
            <a:solidFill>
              <a:srgbClr val="C6020D"/>
            </a:solidFill>
            <a:ln w="12700">
              <a:noFill/>
            </a:ln>
          </p:spPr>
          <p:txBody>
            <a:bodyPr wrap="square" rtlCol="0">
              <a:spAutoFit/>
            </a:bodyPr>
            <a:lstStyle>
              <a:defPPr>
                <a:defRPr lang="en-US"/>
              </a:defPPr>
              <a:lvl1pPr marL="171450" indent="-171450">
                <a:buFont typeface="Wingdings" panose="05000000000000000000" pitchFamily="2" charset="2"/>
                <a:buChar char="§"/>
                <a:defRPr sz="1000">
                  <a:solidFill>
                    <a:schemeClr val="bg1">
                      <a:lumMod val="95000"/>
                    </a:schemeClr>
                  </a:solidFill>
                  <a:latin typeface="Arial" panose="020B0604020202020204" pitchFamily="34" charset="0"/>
                  <a:cs typeface="Arial" panose="020B0604020202020204" pitchFamily="34" charset="0"/>
                </a:defRPr>
              </a:lvl1pPr>
            </a:lstStyle>
            <a:p>
              <a:r>
                <a:rPr lang="en-US" sz="1100" dirty="0">
                  <a:solidFill>
                    <a:prstClr val="white">
                      <a:lumMod val="95000"/>
                    </a:prstClr>
                  </a:solidFill>
                </a:rPr>
                <a:t>STIs and other co-infections (e.g., hepatitis C)</a:t>
              </a:r>
            </a:p>
            <a:p>
              <a:r>
                <a:rPr lang="en-US" sz="1100" dirty="0">
                  <a:solidFill>
                    <a:prstClr val="white">
                      <a:lumMod val="95000"/>
                    </a:prstClr>
                  </a:solidFill>
                </a:rPr>
                <a:t>Mental health &amp; substance use disorders</a:t>
              </a:r>
            </a:p>
            <a:p>
              <a:r>
                <a:rPr lang="en-US" sz="1100" dirty="0">
                  <a:solidFill>
                    <a:prstClr val="white">
                      <a:lumMod val="95000"/>
                    </a:prstClr>
                  </a:solidFill>
                </a:rPr>
                <a:t>Trauma history</a:t>
              </a:r>
            </a:p>
            <a:p>
              <a:r>
                <a:rPr lang="en-US" sz="1100" dirty="0">
                  <a:solidFill>
                    <a:prstClr val="white">
                      <a:lumMod val="95000"/>
                    </a:prstClr>
                  </a:solidFill>
                </a:rPr>
                <a:t>Basic needs</a:t>
              </a:r>
            </a:p>
            <a:p>
              <a:r>
                <a:rPr lang="en-US" sz="1100" dirty="0">
                  <a:solidFill>
                    <a:prstClr val="white">
                      <a:lumMod val="95000"/>
                    </a:prstClr>
                  </a:solidFill>
                </a:rPr>
                <a:t>Sexual &amp; injection risks, as well as risk reduction practices</a:t>
              </a:r>
            </a:p>
            <a:p>
              <a:r>
                <a:rPr lang="en-US" sz="1100" dirty="0">
                  <a:solidFill>
                    <a:prstClr val="white">
                      <a:lumMod val="95000"/>
                    </a:prstClr>
                  </a:solidFill>
                </a:rPr>
                <a:t>Resiliency </a:t>
              </a:r>
              <a:r>
                <a:rPr lang="en-US" sz="1100" dirty="0" smtClean="0">
                  <a:solidFill>
                    <a:prstClr val="white">
                      <a:lumMod val="95000"/>
                    </a:prstClr>
                  </a:solidFill>
                </a:rPr>
                <a:t>factors</a:t>
              </a:r>
            </a:p>
          </p:txBody>
        </p:sp>
        <p:sp>
          <p:nvSpPr>
            <p:cNvPr id="12" name="TextBox 11"/>
            <p:cNvSpPr txBox="1"/>
            <p:nvPr/>
          </p:nvSpPr>
          <p:spPr>
            <a:xfrm>
              <a:off x="3808056" y="2959863"/>
              <a:ext cx="4929543" cy="289441"/>
            </a:xfrm>
            <a:prstGeom prst="roundRect">
              <a:avLst/>
            </a:prstGeom>
            <a:solidFill>
              <a:srgbClr val="9DA500"/>
            </a:solidFill>
            <a:ln>
              <a:noFill/>
            </a:ln>
          </p:spPr>
          <p:txBody>
            <a:bodyPr wrap="square" rtlCol="0">
              <a:spAutoFit/>
            </a:bodyPr>
            <a:lstStyle>
              <a:defPPr>
                <a:defRPr lang="en-US"/>
              </a:defPPr>
              <a:lvl1pPr marL="171450" indent="-171450">
                <a:buFont typeface="Wingdings" panose="05000000000000000000" pitchFamily="2" charset="2"/>
                <a:buChar char="§"/>
                <a:defRPr sz="1100">
                  <a:solidFill>
                    <a:schemeClr val="bg1">
                      <a:lumMod val="95000"/>
                    </a:schemeClr>
                  </a:solidFill>
                  <a:latin typeface="Arial" panose="020B0604020202020204" pitchFamily="34" charset="0"/>
                  <a:cs typeface="Arial" panose="020B0604020202020204" pitchFamily="34" charset="0"/>
                </a:defRPr>
              </a:lvl1pPr>
            </a:lstStyle>
            <a:p>
              <a:r>
                <a:rPr lang="en-US" dirty="0">
                  <a:solidFill>
                    <a:prstClr val="white">
                      <a:lumMod val="95000"/>
                    </a:prstClr>
                  </a:solidFill>
                </a:rPr>
                <a:t>HIV</a:t>
              </a:r>
            </a:p>
          </p:txBody>
        </p:sp>
        <p:sp>
          <p:nvSpPr>
            <p:cNvPr id="47" name="TextBox 46"/>
            <p:cNvSpPr txBox="1"/>
            <p:nvPr/>
          </p:nvSpPr>
          <p:spPr>
            <a:xfrm>
              <a:off x="3290372" y="-895"/>
              <a:ext cx="5711617" cy="340519"/>
            </a:xfrm>
            <a:prstGeom prst="roundRect">
              <a:avLst/>
            </a:prstGeom>
            <a:noFill/>
            <a:ln>
              <a:noFill/>
            </a:ln>
          </p:spPr>
          <p:txBody>
            <a:bodyPr wrap="square" rtlCol="0">
              <a:spAutoFit/>
            </a:bodyPr>
            <a:lstStyle>
              <a:defPPr>
                <a:defRPr lang="en-US"/>
              </a:defPPr>
              <a:lvl1pPr algn="ctr">
                <a:defRPr sz="1400" b="1">
                  <a:latin typeface="Arial" panose="020B0604020202020204" pitchFamily="34" charset="0"/>
                  <a:cs typeface="Arial" panose="020B0604020202020204" pitchFamily="34" charset="0"/>
                </a:defRPr>
              </a:lvl1pPr>
            </a:lstStyle>
            <a:p>
              <a:r>
                <a:rPr lang="en-US" dirty="0" smtClean="0">
                  <a:solidFill>
                    <a:prstClr val="black"/>
                  </a:solidFill>
                </a:rPr>
                <a:t>Continuum of HIV Prevention, Care, &amp;Treatment</a:t>
              </a:r>
            </a:p>
          </p:txBody>
        </p:sp>
        <p:sp>
          <p:nvSpPr>
            <p:cNvPr id="50" name="TextBox 49"/>
            <p:cNvSpPr txBox="1"/>
            <p:nvPr/>
          </p:nvSpPr>
          <p:spPr>
            <a:xfrm>
              <a:off x="3332709" y="237441"/>
              <a:ext cx="5764922" cy="938719"/>
            </a:xfrm>
            <a:prstGeom prst="rect">
              <a:avLst/>
            </a:prstGeom>
            <a:noFill/>
          </p:spPr>
          <p:txBody>
            <a:bodyPr wrap="square" rtlCol="0">
              <a:spAutoFit/>
            </a:bodyPr>
            <a:lstStyle/>
            <a:p>
              <a:r>
                <a:rPr lang="en-US" sz="1100" i="1" dirty="0" smtClean="0">
                  <a:solidFill>
                    <a:prstClr val="black"/>
                  </a:solidFill>
                </a:rPr>
                <a:t>Comprehensive health screening, assessment, and referral; retention interventions; and risk reduction for people living with and at risk for HIV should be integrated and available within the service system, whether in primary care, community-based services, substance use treatment, or other services.</a:t>
              </a:r>
              <a:endParaRPr lang="en-US" sz="1100" i="1" dirty="0">
                <a:solidFill>
                  <a:prstClr val="black"/>
                </a:solidFill>
              </a:endParaRPr>
            </a:p>
          </p:txBody>
        </p:sp>
        <p:sp>
          <p:nvSpPr>
            <p:cNvPr id="34" name="Right Arrow 33"/>
            <p:cNvSpPr/>
            <p:nvPr/>
          </p:nvSpPr>
          <p:spPr>
            <a:xfrm>
              <a:off x="2678635" y="3396987"/>
              <a:ext cx="451252" cy="908094"/>
            </a:xfrm>
            <a:prstGeom prst="rightArrow">
              <a:avLst/>
            </a:prstGeom>
            <a:solidFill>
              <a:srgbClr val="FF9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54" name="Group 53"/>
          <p:cNvGrpSpPr/>
          <p:nvPr/>
        </p:nvGrpSpPr>
        <p:grpSpPr>
          <a:xfrm>
            <a:off x="3776018" y="2694296"/>
            <a:ext cx="5471433" cy="3918653"/>
            <a:chOff x="5034689" y="2694295"/>
            <a:chExt cx="7295242" cy="3918653"/>
          </a:xfrm>
        </p:grpSpPr>
        <p:grpSp>
          <p:nvGrpSpPr>
            <p:cNvPr id="44" name="Group 43"/>
            <p:cNvGrpSpPr/>
            <p:nvPr/>
          </p:nvGrpSpPr>
          <p:grpSpPr>
            <a:xfrm>
              <a:off x="5034689" y="2694295"/>
              <a:ext cx="3845176" cy="3918653"/>
              <a:chOff x="5034689" y="2694295"/>
              <a:chExt cx="3845176" cy="3918653"/>
            </a:xfrm>
          </p:grpSpPr>
          <p:sp>
            <p:nvSpPr>
              <p:cNvPr id="7" name="TextBox 6"/>
              <p:cNvSpPr txBox="1"/>
              <p:nvPr/>
            </p:nvSpPr>
            <p:spPr>
              <a:xfrm>
                <a:off x="6215169" y="4119664"/>
                <a:ext cx="2664696" cy="1975009"/>
              </a:xfrm>
              <a:prstGeom prst="roundRect">
                <a:avLst/>
              </a:prstGeom>
              <a:solidFill>
                <a:srgbClr val="C6020D"/>
              </a:solidFill>
              <a:ln w="12700">
                <a:noFill/>
              </a:ln>
            </p:spPr>
            <p:txBody>
              <a:bodyPr wrap="square" rtlCol="0">
                <a:spAutoFit/>
              </a:bodyPr>
              <a:lstStyle>
                <a:defPPr>
                  <a:defRPr lang="en-US"/>
                </a:defPPr>
                <a:lvl1pPr marL="171450" indent="-171450">
                  <a:buFont typeface="Wingdings" panose="05000000000000000000" pitchFamily="2" charset="2"/>
                  <a:buChar char="§"/>
                  <a:defRPr sz="1100">
                    <a:solidFill>
                      <a:schemeClr val="bg1">
                        <a:lumMod val="95000"/>
                      </a:schemeClr>
                    </a:solidFill>
                    <a:latin typeface="Arial" panose="020B0604020202020204" pitchFamily="34" charset="0"/>
                    <a:cs typeface="Arial" panose="020B0604020202020204" pitchFamily="34" charset="0"/>
                  </a:defRPr>
                </a:lvl1pPr>
              </a:lstStyle>
              <a:p>
                <a:r>
                  <a:rPr lang="en-US" dirty="0">
                    <a:solidFill>
                      <a:prstClr val="white">
                        <a:lumMod val="95000"/>
                      </a:prstClr>
                    </a:solidFill>
                  </a:rPr>
                  <a:t>Case management</a:t>
                </a:r>
              </a:p>
              <a:p>
                <a:r>
                  <a:rPr lang="en-US" dirty="0">
                    <a:solidFill>
                      <a:prstClr val="white">
                        <a:lumMod val="95000"/>
                      </a:prstClr>
                    </a:solidFill>
                  </a:rPr>
                  <a:t>Linkage to housing &amp; other ancillary services</a:t>
                </a:r>
              </a:p>
              <a:p>
                <a:r>
                  <a:rPr lang="en-US" dirty="0">
                    <a:solidFill>
                      <a:prstClr val="white">
                        <a:lumMod val="95000"/>
                      </a:prstClr>
                    </a:solidFill>
                  </a:rPr>
                  <a:t>Mental health &amp; substance use services</a:t>
                </a:r>
              </a:p>
              <a:p>
                <a:r>
                  <a:rPr lang="en-US" dirty="0">
                    <a:solidFill>
                      <a:prstClr val="white">
                        <a:lumMod val="95000"/>
                      </a:prstClr>
                    </a:solidFill>
                  </a:rPr>
                  <a:t>Patient navigation</a:t>
                </a:r>
              </a:p>
              <a:p>
                <a:r>
                  <a:rPr lang="en-US" dirty="0">
                    <a:solidFill>
                      <a:prstClr val="white">
                        <a:lumMod val="95000"/>
                      </a:prstClr>
                    </a:solidFill>
                  </a:rPr>
                  <a:t>Peer support</a:t>
                </a:r>
              </a:p>
              <a:p>
                <a:r>
                  <a:rPr lang="en-US" dirty="0">
                    <a:solidFill>
                      <a:prstClr val="white">
                        <a:lumMod val="95000"/>
                      </a:prstClr>
                    </a:solidFill>
                  </a:rPr>
                  <a:t>Outreach &amp; re-engagement</a:t>
                </a:r>
              </a:p>
              <a:p>
                <a:r>
                  <a:rPr lang="en-US" dirty="0">
                    <a:solidFill>
                      <a:prstClr val="white">
                        <a:lumMod val="95000"/>
                      </a:prstClr>
                    </a:solidFill>
                  </a:rPr>
                  <a:t>Appointment reminders</a:t>
                </a:r>
              </a:p>
            </p:txBody>
          </p:sp>
          <p:graphicFrame>
            <p:nvGraphicFramePr>
              <p:cNvPr id="23" name="Diagram 22"/>
              <p:cNvGraphicFramePr/>
              <p:nvPr>
                <p:extLst>
                  <p:ext uri="{D42A27DB-BD31-4B8C-83A1-F6EECF244321}">
                    <p14:modId xmlns:p14="http://schemas.microsoft.com/office/powerpoint/2010/main" val="3498999090"/>
                  </p:ext>
                </p:extLst>
              </p:nvPr>
            </p:nvGraphicFramePr>
            <p:xfrm>
              <a:off x="5034689" y="2694295"/>
              <a:ext cx="2382109" cy="18970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6971251" y="3774743"/>
                <a:ext cx="1383830" cy="340519"/>
              </a:xfrm>
              <a:prstGeom prst="roundRect">
                <a:avLst/>
              </a:prstGeom>
              <a:noFill/>
              <a:ln>
                <a:noFill/>
              </a:ln>
            </p:spPr>
            <p:txBody>
              <a:bodyPr wrap="none" rtlCol="0">
                <a:spAutoFit/>
              </a:bodyPr>
              <a:lstStyle/>
              <a:p>
                <a:pPr algn="ctr"/>
                <a:r>
                  <a:rPr lang="en-US" sz="1400" b="1" dirty="0" smtClean="0">
                    <a:solidFill>
                      <a:prstClr val="black"/>
                    </a:solidFill>
                    <a:latin typeface="Arial" panose="020B0604020202020204" pitchFamily="34" charset="0"/>
                    <a:cs typeface="Arial" panose="020B0604020202020204" pitchFamily="34" charset="0"/>
                  </a:rPr>
                  <a:t>Retention</a:t>
                </a:r>
                <a:endParaRPr lang="en-US" sz="1400" b="1" dirty="0">
                  <a:solidFill>
                    <a:prstClr val="black"/>
                  </a:solidFill>
                  <a:latin typeface="Arial" panose="020B0604020202020204" pitchFamily="34" charset="0"/>
                  <a:cs typeface="Arial" panose="020B0604020202020204" pitchFamily="34" charset="0"/>
                </a:endParaRPr>
              </a:p>
            </p:txBody>
          </p:sp>
          <p:sp>
            <p:nvSpPr>
              <p:cNvPr id="13" name="TextBox 12"/>
              <p:cNvSpPr txBox="1"/>
              <p:nvPr/>
            </p:nvSpPr>
            <p:spPr>
              <a:xfrm>
                <a:off x="6215170" y="6136222"/>
                <a:ext cx="2664695" cy="476726"/>
              </a:xfrm>
              <a:prstGeom prst="roundRect">
                <a:avLst/>
              </a:prstGeom>
              <a:solidFill>
                <a:srgbClr val="112858"/>
              </a:solidFill>
              <a:ln>
                <a:noFill/>
              </a:ln>
            </p:spPr>
            <p:txBody>
              <a:bodyPr wrap="square" rtlCol="0">
                <a:spAutoFit/>
              </a:bodyPr>
              <a:lstStyle>
                <a:defPPr>
                  <a:defRPr lang="en-US"/>
                </a:defPPr>
                <a:lvl1pPr marL="171450" indent="-171450">
                  <a:buFont typeface="Wingdings" panose="05000000000000000000" pitchFamily="2" charset="2"/>
                  <a:buChar char="§"/>
                  <a:defRPr sz="1100">
                    <a:solidFill>
                      <a:schemeClr val="bg1">
                        <a:lumMod val="95000"/>
                      </a:schemeClr>
                    </a:solidFill>
                    <a:latin typeface="Arial" panose="020B0604020202020204" pitchFamily="34" charset="0"/>
                    <a:cs typeface="Arial" panose="020B0604020202020204" pitchFamily="34" charset="0"/>
                  </a:defRPr>
                </a:lvl1pPr>
              </a:lstStyle>
              <a:p>
                <a:r>
                  <a:rPr lang="en-US" dirty="0">
                    <a:solidFill>
                      <a:prstClr val="white">
                        <a:lumMod val="95000"/>
                      </a:prstClr>
                    </a:solidFill>
                  </a:rPr>
                  <a:t>Health/HIV literacy and education</a:t>
                </a:r>
              </a:p>
            </p:txBody>
          </p:sp>
        </p:grpSp>
        <p:grpSp>
          <p:nvGrpSpPr>
            <p:cNvPr id="22" name="Group 21"/>
            <p:cNvGrpSpPr/>
            <p:nvPr/>
          </p:nvGrpSpPr>
          <p:grpSpPr>
            <a:xfrm>
              <a:off x="9180391" y="5638799"/>
              <a:ext cx="3149540" cy="595952"/>
              <a:chOff x="9180391" y="5638799"/>
              <a:chExt cx="3149540" cy="595952"/>
            </a:xfrm>
          </p:grpSpPr>
          <p:sp>
            <p:nvSpPr>
              <p:cNvPr id="30" name="TextBox 29"/>
              <p:cNvSpPr txBox="1"/>
              <p:nvPr/>
            </p:nvSpPr>
            <p:spPr>
              <a:xfrm>
                <a:off x="9245597" y="5638799"/>
                <a:ext cx="3011545" cy="238363"/>
              </a:xfrm>
              <a:prstGeom prst="roundRect">
                <a:avLst/>
              </a:prstGeom>
              <a:noFill/>
              <a:ln>
                <a:noFill/>
              </a:ln>
            </p:spPr>
            <p:txBody>
              <a:bodyPr wrap="square" rtlCol="0">
                <a:spAutoFit/>
              </a:bodyPr>
              <a:lstStyle>
                <a:defPPr>
                  <a:defRPr lang="en-US"/>
                </a:defPPr>
                <a:lvl1pPr marL="171450" indent="-171450">
                  <a:buFont typeface="Wingdings" panose="05000000000000000000" pitchFamily="2" charset="2"/>
                  <a:buChar char="§"/>
                  <a:defRPr sz="1000">
                    <a:latin typeface="Arial" panose="020B0604020202020204" pitchFamily="34" charset="0"/>
                    <a:cs typeface="Arial" panose="020B0604020202020204" pitchFamily="34" charset="0"/>
                  </a:defRPr>
                </a:lvl1pPr>
              </a:lstStyle>
              <a:p>
                <a:pPr marL="0" indent="0">
                  <a:buFont typeface="Wingdings" panose="05000000000000000000" pitchFamily="2" charset="2"/>
                  <a:buNone/>
                </a:pPr>
                <a:r>
                  <a:rPr lang="en-US" sz="800" b="1" dirty="0" smtClean="0">
                    <a:solidFill>
                      <a:prstClr val="black"/>
                    </a:solidFill>
                  </a:rPr>
                  <a:t>Strategies for all, regardless of HIV status</a:t>
                </a:r>
                <a:endParaRPr lang="en-US" sz="800" b="1" dirty="0">
                  <a:solidFill>
                    <a:prstClr val="black"/>
                  </a:solidFill>
                </a:endParaRPr>
              </a:p>
            </p:txBody>
          </p:sp>
          <p:sp>
            <p:nvSpPr>
              <p:cNvPr id="31" name="TextBox 30"/>
              <p:cNvSpPr txBox="1"/>
              <p:nvPr/>
            </p:nvSpPr>
            <p:spPr>
              <a:xfrm>
                <a:off x="9180391" y="5881228"/>
                <a:ext cx="121920" cy="91440"/>
              </a:xfrm>
              <a:prstGeom prst="roundRect">
                <a:avLst/>
              </a:prstGeom>
              <a:solidFill>
                <a:srgbClr val="9DA500"/>
              </a:solidFill>
              <a:ln>
                <a:noFill/>
              </a:ln>
            </p:spPr>
            <p:txBody>
              <a:bodyPr wrap="square" rtlCol="0">
                <a:spAutoFit/>
              </a:bodyPr>
              <a:lstStyle>
                <a:defPPr>
                  <a:defRPr lang="en-US"/>
                </a:defPPr>
                <a:lvl1pPr marL="171450" indent="-171450">
                  <a:buFont typeface="Wingdings" panose="05000000000000000000" pitchFamily="2" charset="2"/>
                  <a:buChar char="§"/>
                  <a:defRPr sz="700">
                    <a:solidFill>
                      <a:schemeClr val="bg1">
                        <a:lumMod val="95000"/>
                      </a:schemeClr>
                    </a:solidFill>
                    <a:latin typeface="Arial" panose="020B0604020202020204" pitchFamily="34" charset="0"/>
                    <a:cs typeface="Arial" panose="020B0604020202020204" pitchFamily="34" charset="0"/>
                  </a:defRPr>
                </a:lvl1pPr>
              </a:lstStyle>
              <a:p>
                <a:endParaRPr lang="en-US" dirty="0">
                  <a:solidFill>
                    <a:prstClr val="white">
                      <a:lumMod val="95000"/>
                    </a:prstClr>
                  </a:solidFill>
                </a:endParaRPr>
              </a:p>
            </p:txBody>
          </p:sp>
          <p:sp>
            <p:nvSpPr>
              <p:cNvPr id="32" name="TextBox 31"/>
              <p:cNvSpPr txBox="1"/>
              <p:nvPr/>
            </p:nvSpPr>
            <p:spPr>
              <a:xfrm>
                <a:off x="9180391" y="6066431"/>
                <a:ext cx="121920" cy="91440"/>
              </a:xfrm>
              <a:prstGeom prst="roundRect">
                <a:avLst/>
              </a:prstGeom>
              <a:solidFill>
                <a:srgbClr val="112858"/>
              </a:solidFill>
              <a:ln>
                <a:noFill/>
              </a:ln>
            </p:spPr>
            <p:txBody>
              <a:bodyPr wrap="square" rtlCol="0">
                <a:spAutoFit/>
              </a:bodyPr>
              <a:lstStyle>
                <a:defPPr>
                  <a:defRPr lang="en-US"/>
                </a:defPPr>
                <a:lvl1pPr marL="171450" indent="-171450">
                  <a:buFont typeface="Wingdings" panose="05000000000000000000" pitchFamily="2" charset="2"/>
                  <a:buChar char="§"/>
                  <a:defRPr sz="1100">
                    <a:solidFill>
                      <a:schemeClr val="bg1">
                        <a:lumMod val="95000"/>
                      </a:schemeClr>
                    </a:solidFill>
                    <a:latin typeface="Arial" panose="020B0604020202020204" pitchFamily="34" charset="0"/>
                    <a:cs typeface="Arial" panose="020B0604020202020204" pitchFamily="34" charset="0"/>
                  </a:defRPr>
                </a:lvl1pPr>
              </a:lstStyle>
              <a:p>
                <a:endParaRPr lang="en-US" dirty="0">
                  <a:solidFill>
                    <a:prstClr val="white">
                      <a:lumMod val="95000"/>
                    </a:prstClr>
                  </a:solidFill>
                </a:endParaRPr>
              </a:p>
            </p:txBody>
          </p:sp>
          <p:sp>
            <p:nvSpPr>
              <p:cNvPr id="36" name="TextBox 35"/>
              <p:cNvSpPr txBox="1"/>
              <p:nvPr/>
            </p:nvSpPr>
            <p:spPr>
              <a:xfrm>
                <a:off x="9180391" y="5675647"/>
                <a:ext cx="121920" cy="91440"/>
              </a:xfrm>
              <a:prstGeom prst="roundRect">
                <a:avLst/>
              </a:prstGeom>
              <a:solidFill>
                <a:srgbClr val="C6020D"/>
              </a:solidFill>
              <a:ln w="12700">
                <a:noFill/>
              </a:ln>
            </p:spPr>
            <p:txBody>
              <a:bodyPr wrap="square" rtlCol="0">
                <a:spAutoFit/>
              </a:bodyPr>
              <a:lstStyle>
                <a:defPPr>
                  <a:defRPr lang="en-US"/>
                </a:defPPr>
                <a:lvl1pPr marL="171450" indent="-171450">
                  <a:buFont typeface="Wingdings" panose="05000000000000000000" pitchFamily="2" charset="2"/>
                  <a:buChar char="§"/>
                  <a:defRPr sz="1100">
                    <a:solidFill>
                      <a:schemeClr val="bg1">
                        <a:lumMod val="95000"/>
                      </a:schemeClr>
                    </a:solidFill>
                    <a:latin typeface="Arial" panose="020B0604020202020204" pitchFamily="34" charset="0"/>
                    <a:cs typeface="Arial" panose="020B0604020202020204" pitchFamily="34" charset="0"/>
                  </a:defRPr>
                </a:lvl1pPr>
              </a:lstStyle>
              <a:p>
                <a:endParaRPr lang="en-US" dirty="0">
                  <a:solidFill>
                    <a:prstClr val="white">
                      <a:lumMod val="95000"/>
                    </a:prstClr>
                  </a:solidFill>
                </a:endParaRPr>
              </a:p>
            </p:txBody>
          </p:sp>
          <p:sp>
            <p:nvSpPr>
              <p:cNvPr id="38" name="TextBox 37"/>
              <p:cNvSpPr txBox="1"/>
              <p:nvPr/>
            </p:nvSpPr>
            <p:spPr>
              <a:xfrm>
                <a:off x="9254696" y="5808732"/>
                <a:ext cx="3075235" cy="238363"/>
              </a:xfrm>
              <a:prstGeom prst="roundRect">
                <a:avLst/>
              </a:prstGeom>
              <a:noFill/>
              <a:ln>
                <a:noFill/>
              </a:ln>
            </p:spPr>
            <p:txBody>
              <a:bodyPr wrap="square" rtlCol="0">
                <a:spAutoFit/>
              </a:bodyPr>
              <a:lstStyle>
                <a:defPPr>
                  <a:defRPr lang="en-US"/>
                </a:defPPr>
                <a:lvl1pPr marL="171450" indent="-171450">
                  <a:buFont typeface="Wingdings" panose="05000000000000000000" pitchFamily="2" charset="2"/>
                  <a:buChar char="§"/>
                  <a:defRPr sz="1000">
                    <a:latin typeface="Arial" panose="020B0604020202020204" pitchFamily="34" charset="0"/>
                    <a:cs typeface="Arial" panose="020B0604020202020204" pitchFamily="34" charset="0"/>
                  </a:defRPr>
                </a:lvl1pPr>
              </a:lstStyle>
              <a:p>
                <a:pPr marL="0" indent="0">
                  <a:buFont typeface="Wingdings" panose="05000000000000000000" pitchFamily="2" charset="2"/>
                  <a:buNone/>
                </a:pPr>
                <a:r>
                  <a:rPr lang="en-US" sz="800" b="1" dirty="0" smtClean="0">
                    <a:solidFill>
                      <a:prstClr val="black"/>
                    </a:solidFill>
                  </a:rPr>
                  <a:t>Strategies for HIV negative individuals</a:t>
                </a:r>
                <a:endParaRPr lang="en-US" sz="800" b="1" dirty="0">
                  <a:solidFill>
                    <a:prstClr val="black"/>
                  </a:solidFill>
                </a:endParaRPr>
              </a:p>
            </p:txBody>
          </p:sp>
          <p:sp>
            <p:nvSpPr>
              <p:cNvPr id="39" name="TextBox 38"/>
              <p:cNvSpPr txBox="1"/>
              <p:nvPr/>
            </p:nvSpPr>
            <p:spPr>
              <a:xfrm>
                <a:off x="9245598" y="5996388"/>
                <a:ext cx="3070220" cy="238363"/>
              </a:xfrm>
              <a:prstGeom prst="roundRect">
                <a:avLst/>
              </a:prstGeom>
              <a:noFill/>
              <a:ln>
                <a:noFill/>
              </a:ln>
            </p:spPr>
            <p:txBody>
              <a:bodyPr wrap="square" rtlCol="0">
                <a:spAutoFit/>
              </a:bodyPr>
              <a:lstStyle>
                <a:defPPr>
                  <a:defRPr lang="en-US"/>
                </a:defPPr>
                <a:lvl1pPr marL="171450" indent="-171450">
                  <a:buFont typeface="Wingdings" panose="05000000000000000000" pitchFamily="2" charset="2"/>
                  <a:buChar char="§"/>
                  <a:defRPr sz="1000">
                    <a:latin typeface="Arial" panose="020B0604020202020204" pitchFamily="34" charset="0"/>
                    <a:cs typeface="Arial" panose="020B0604020202020204" pitchFamily="34" charset="0"/>
                  </a:defRPr>
                </a:lvl1pPr>
              </a:lstStyle>
              <a:p>
                <a:pPr marL="0" indent="0">
                  <a:buFont typeface="Wingdings" panose="05000000000000000000" pitchFamily="2" charset="2"/>
                  <a:buNone/>
                </a:pPr>
                <a:r>
                  <a:rPr lang="en-US" sz="800" b="1" dirty="0" smtClean="0">
                    <a:solidFill>
                      <a:prstClr val="black"/>
                    </a:solidFill>
                  </a:rPr>
                  <a:t>Strategies for HIV positive individuals  </a:t>
                </a:r>
                <a:endParaRPr lang="en-US" sz="800" b="1" dirty="0">
                  <a:solidFill>
                    <a:prstClr val="black"/>
                  </a:solidFill>
                </a:endParaRPr>
              </a:p>
            </p:txBody>
          </p:sp>
        </p:grpSp>
      </p:grpSp>
      <p:grpSp>
        <p:nvGrpSpPr>
          <p:cNvPr id="55" name="Group 54"/>
          <p:cNvGrpSpPr/>
          <p:nvPr/>
        </p:nvGrpSpPr>
        <p:grpSpPr>
          <a:xfrm>
            <a:off x="2334904" y="-20418"/>
            <a:ext cx="6739453" cy="6878419"/>
            <a:chOff x="3113206" y="-20419"/>
            <a:chExt cx="8985936" cy="6878419"/>
          </a:xfrm>
        </p:grpSpPr>
        <p:cxnSp>
          <p:nvCxnSpPr>
            <p:cNvPr id="25" name="Straight Connector 24"/>
            <p:cNvCxnSpPr/>
            <p:nvPr/>
          </p:nvCxnSpPr>
          <p:spPr>
            <a:xfrm>
              <a:off x="3113206" y="0"/>
              <a:ext cx="0" cy="6858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8940799" y="-20419"/>
              <a:ext cx="0" cy="6858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9" name="Right Arrow 28"/>
            <p:cNvSpPr/>
            <p:nvPr/>
          </p:nvSpPr>
          <p:spPr>
            <a:xfrm>
              <a:off x="8940799" y="3425562"/>
              <a:ext cx="473996" cy="908094"/>
            </a:xfrm>
            <a:prstGeom prst="rightArrow">
              <a:avLst/>
            </a:prstGeom>
            <a:solidFill>
              <a:srgbClr val="FF9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p:nvSpPr>
          <p:spPr>
            <a:xfrm>
              <a:off x="9505487" y="3069112"/>
              <a:ext cx="2010645" cy="578882"/>
            </a:xfrm>
            <a:prstGeom prst="roundRect">
              <a:avLst/>
            </a:prstGeom>
            <a:noFill/>
            <a:ln>
              <a:noFill/>
            </a:ln>
          </p:spPr>
          <p:txBody>
            <a:bodyPr wrap="none" rtlCol="0">
              <a:spAutoFit/>
            </a:bodyPr>
            <a:lstStyle>
              <a:defPPr>
                <a:defRPr lang="en-US"/>
              </a:defPPr>
              <a:lvl1pPr algn="ctr">
                <a:defRPr sz="1400" b="1">
                  <a:latin typeface="Arial" panose="020B0604020202020204" pitchFamily="34" charset="0"/>
                  <a:cs typeface="Arial" panose="020B0604020202020204" pitchFamily="34" charset="0"/>
                </a:defRPr>
              </a:lvl1pPr>
            </a:lstStyle>
            <a:p>
              <a:r>
                <a:rPr lang="en-US" dirty="0">
                  <a:solidFill>
                    <a:prstClr val="black"/>
                  </a:solidFill>
                </a:rPr>
                <a:t>Getting to Zero</a:t>
              </a:r>
            </a:p>
            <a:p>
              <a:endParaRPr lang="en-US" dirty="0">
                <a:solidFill>
                  <a:prstClr val="black"/>
                </a:solidFill>
              </a:endParaRPr>
            </a:p>
          </p:txBody>
        </p:sp>
        <p:sp>
          <p:nvSpPr>
            <p:cNvPr id="15" name="TextBox 14"/>
            <p:cNvSpPr txBox="1"/>
            <p:nvPr/>
          </p:nvSpPr>
          <p:spPr>
            <a:xfrm>
              <a:off x="9411763" y="3729802"/>
              <a:ext cx="2687379" cy="289441"/>
            </a:xfrm>
            <a:prstGeom prst="roundRect">
              <a:avLst/>
            </a:prstGeom>
            <a:solidFill>
              <a:srgbClr val="9DA500"/>
            </a:solidFill>
            <a:ln>
              <a:noFill/>
            </a:ln>
          </p:spPr>
          <p:txBody>
            <a:bodyPr wrap="square" rtlCol="0">
              <a:spAutoFit/>
            </a:bodyPr>
            <a:lstStyle>
              <a:defPPr>
                <a:defRPr lang="en-US"/>
              </a:defPPr>
              <a:lvl1pPr marL="171450" indent="-171450">
                <a:buFont typeface="Wingdings" panose="05000000000000000000" pitchFamily="2" charset="2"/>
                <a:buChar char="§"/>
                <a:defRPr sz="1100">
                  <a:solidFill>
                    <a:schemeClr val="bg1">
                      <a:lumMod val="95000"/>
                    </a:schemeClr>
                  </a:solidFill>
                  <a:latin typeface="Arial" panose="020B0604020202020204" pitchFamily="34" charset="0"/>
                  <a:cs typeface="Arial" panose="020B0604020202020204" pitchFamily="34" charset="0"/>
                </a:defRPr>
              </a:lvl1pPr>
            </a:lstStyle>
            <a:p>
              <a:r>
                <a:rPr lang="en-US" dirty="0" smtClean="0">
                  <a:solidFill>
                    <a:prstClr val="white">
                      <a:lumMod val="95000"/>
                    </a:prstClr>
                  </a:solidFill>
                </a:rPr>
                <a:t>Zero new </a:t>
              </a:r>
              <a:r>
                <a:rPr lang="en-US" dirty="0">
                  <a:solidFill>
                    <a:prstClr val="white">
                      <a:lumMod val="95000"/>
                    </a:prstClr>
                  </a:solidFill>
                </a:rPr>
                <a:t>HIV infections</a:t>
              </a:r>
            </a:p>
          </p:txBody>
        </p:sp>
        <p:sp>
          <p:nvSpPr>
            <p:cNvPr id="16" name="TextBox 15"/>
            <p:cNvSpPr txBox="1"/>
            <p:nvPr/>
          </p:nvSpPr>
          <p:spPr>
            <a:xfrm>
              <a:off x="9411763" y="4048352"/>
              <a:ext cx="2687379" cy="289441"/>
            </a:xfrm>
            <a:prstGeom prst="roundRect">
              <a:avLst/>
            </a:prstGeom>
            <a:solidFill>
              <a:srgbClr val="112858"/>
            </a:solidFill>
            <a:ln>
              <a:noFill/>
            </a:ln>
          </p:spPr>
          <p:txBody>
            <a:bodyPr wrap="square" rtlCol="0">
              <a:spAutoFit/>
            </a:bodyPr>
            <a:lstStyle>
              <a:defPPr>
                <a:defRPr lang="en-US"/>
              </a:defPPr>
              <a:lvl1pPr marL="171450" indent="-171450">
                <a:buFont typeface="Wingdings" panose="05000000000000000000" pitchFamily="2" charset="2"/>
                <a:buChar char="§"/>
                <a:defRPr sz="1000">
                  <a:solidFill>
                    <a:schemeClr val="bg1">
                      <a:lumMod val="95000"/>
                    </a:schemeClr>
                  </a:solidFill>
                  <a:latin typeface="Arial" panose="020B0604020202020204" pitchFamily="34" charset="0"/>
                  <a:cs typeface="Arial" panose="020B0604020202020204" pitchFamily="34" charset="0"/>
                </a:defRPr>
              </a:lvl1pPr>
            </a:lstStyle>
            <a:p>
              <a:r>
                <a:rPr lang="en-US" sz="1100" dirty="0" smtClean="0">
                  <a:solidFill>
                    <a:prstClr val="white">
                      <a:lumMod val="95000"/>
                    </a:prstClr>
                  </a:solidFill>
                </a:rPr>
                <a:t>Zero </a:t>
              </a:r>
              <a:r>
                <a:rPr lang="en-US" sz="1100" dirty="0">
                  <a:solidFill>
                    <a:prstClr val="white">
                      <a:lumMod val="95000"/>
                    </a:prstClr>
                  </a:solidFill>
                </a:rPr>
                <a:t>AIDS-related deaths </a:t>
              </a:r>
            </a:p>
          </p:txBody>
        </p:sp>
        <p:sp>
          <p:nvSpPr>
            <p:cNvPr id="48" name="TextBox 47"/>
            <p:cNvSpPr txBox="1"/>
            <p:nvPr/>
          </p:nvSpPr>
          <p:spPr>
            <a:xfrm>
              <a:off x="9042400" y="4347"/>
              <a:ext cx="3024889" cy="340519"/>
            </a:xfrm>
            <a:prstGeom prst="roundRect">
              <a:avLst/>
            </a:prstGeom>
            <a:noFill/>
            <a:ln>
              <a:noFill/>
            </a:ln>
          </p:spPr>
          <p:txBody>
            <a:bodyPr wrap="square" rtlCol="0">
              <a:spAutoFit/>
            </a:bodyPr>
            <a:lstStyle>
              <a:defPPr>
                <a:defRPr lang="en-US"/>
              </a:defPPr>
              <a:lvl1pPr algn="ctr">
                <a:defRPr sz="1400" b="1">
                  <a:latin typeface="Arial" panose="020B0604020202020204" pitchFamily="34" charset="0"/>
                  <a:cs typeface="Arial" panose="020B0604020202020204" pitchFamily="34" charset="0"/>
                </a:defRPr>
              </a:lvl1pPr>
            </a:lstStyle>
            <a:p>
              <a:r>
                <a:rPr lang="en-US" dirty="0" smtClean="0">
                  <a:solidFill>
                    <a:prstClr val="black"/>
                  </a:solidFill>
                </a:rPr>
                <a:t>Health Outcomes</a:t>
              </a:r>
            </a:p>
          </p:txBody>
        </p:sp>
        <p:sp>
          <p:nvSpPr>
            <p:cNvPr id="51" name="TextBox 50"/>
            <p:cNvSpPr txBox="1"/>
            <p:nvPr/>
          </p:nvSpPr>
          <p:spPr>
            <a:xfrm>
              <a:off x="9238832" y="409157"/>
              <a:ext cx="2790356" cy="861774"/>
            </a:xfrm>
            <a:prstGeom prst="rect">
              <a:avLst/>
            </a:prstGeom>
            <a:noFill/>
          </p:spPr>
          <p:txBody>
            <a:bodyPr wrap="square" rtlCol="0">
              <a:spAutoFit/>
            </a:bodyPr>
            <a:lstStyle/>
            <a:p>
              <a:r>
                <a:rPr lang="en-US" sz="1000" i="1" dirty="0" smtClean="0">
                  <a:solidFill>
                    <a:prstClr val="black"/>
                  </a:solidFill>
                  <a:latin typeface="Arial" panose="020B0604020202020204" pitchFamily="34" charset="0"/>
                  <a:cs typeface="Arial" panose="020B0604020202020204" pitchFamily="34" charset="0"/>
                </a:rPr>
                <a:t>Our goal is healthy people. We envision an SF MSA where there are no new HIV infections and all PLWH have achieved viral suppression.</a:t>
              </a:r>
              <a:endParaRPr lang="en-US" sz="1000" i="1" dirty="0">
                <a:solidFill>
                  <a:prstClr val="black"/>
                </a:solidFill>
                <a:latin typeface="Arial" panose="020B0604020202020204" pitchFamily="34" charset="0"/>
                <a:cs typeface="Arial" panose="020B0604020202020204" pitchFamily="34" charset="0"/>
              </a:endParaRPr>
            </a:p>
          </p:txBody>
        </p:sp>
        <p:sp>
          <p:nvSpPr>
            <p:cNvPr id="35" name="TextBox 34"/>
            <p:cNvSpPr txBox="1"/>
            <p:nvPr/>
          </p:nvSpPr>
          <p:spPr>
            <a:xfrm>
              <a:off x="9411762" y="3410060"/>
              <a:ext cx="2687379" cy="289441"/>
            </a:xfrm>
            <a:prstGeom prst="roundRect">
              <a:avLst/>
            </a:prstGeom>
            <a:solidFill>
              <a:srgbClr val="C6020D"/>
            </a:solidFill>
            <a:ln w="12700">
              <a:noFill/>
            </a:ln>
          </p:spPr>
          <p:txBody>
            <a:bodyPr wrap="square" rtlCol="0">
              <a:spAutoFit/>
            </a:bodyPr>
            <a:lstStyle>
              <a:defPPr>
                <a:defRPr lang="en-US"/>
              </a:defPPr>
              <a:lvl1pPr marL="171450" indent="-171450">
                <a:buFont typeface="Wingdings" panose="05000000000000000000" pitchFamily="2" charset="2"/>
                <a:buChar char="§"/>
                <a:defRPr sz="1100">
                  <a:solidFill>
                    <a:schemeClr val="bg1">
                      <a:lumMod val="95000"/>
                    </a:schemeClr>
                  </a:solidFill>
                  <a:latin typeface="Arial" panose="020B0604020202020204" pitchFamily="34" charset="0"/>
                  <a:cs typeface="Arial" panose="020B0604020202020204" pitchFamily="34" charset="0"/>
                </a:defRPr>
              </a:lvl1pPr>
            </a:lstStyle>
            <a:p>
              <a:r>
                <a:rPr lang="en-US" dirty="0">
                  <a:solidFill>
                    <a:prstClr val="white">
                      <a:lumMod val="95000"/>
                    </a:prstClr>
                  </a:solidFill>
                </a:rPr>
                <a:t>Zero stigma</a:t>
              </a:r>
            </a:p>
          </p:txBody>
        </p:sp>
      </p:grpSp>
    </p:spTree>
    <p:custDataLst>
      <p:tags r:id="rId1"/>
    </p:custDataLst>
    <p:extLst>
      <p:ext uri="{BB962C8B-B14F-4D97-AF65-F5344CB8AC3E}">
        <p14:creationId xmlns:p14="http://schemas.microsoft.com/office/powerpoint/2010/main" val="33877741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10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1000"/>
                                        <p:tgtEl>
                                          <p:spTgt spid="4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1000"/>
                                        <p:tgtEl>
                                          <p:spTgt spid="4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1000"/>
                                        <p:tgtEl>
                                          <p:spTgt spid="5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fade">
                                      <p:cBhvr>
                                        <p:cTn id="36"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1" grpId="0"/>
      <p:bldP spid="6" grpId="0"/>
      <p:bldP spid="2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49362"/>
          </a:xfrm>
        </p:spPr>
        <p:txBody>
          <a:bodyPr>
            <a:normAutofit/>
          </a:bodyPr>
          <a:lstStyle/>
          <a:p>
            <a:r>
              <a:rPr lang="en-US" dirty="0" smtClean="0"/>
              <a:t>Priority Populations</a:t>
            </a:r>
            <a:endParaRPr lang="en-US" dirty="0"/>
          </a:p>
        </p:txBody>
      </p:sp>
      <p:sp>
        <p:nvSpPr>
          <p:cNvPr id="6" name="TextBox 5"/>
          <p:cNvSpPr txBox="1"/>
          <p:nvPr/>
        </p:nvSpPr>
        <p:spPr>
          <a:xfrm>
            <a:off x="609600" y="1752600"/>
            <a:ext cx="8305800" cy="2677656"/>
          </a:xfrm>
          <a:prstGeom prst="rect">
            <a:avLst/>
          </a:prstGeom>
          <a:noFill/>
        </p:spPr>
        <p:txBody>
          <a:bodyPr wrap="square" rtlCol="0">
            <a:spAutoFit/>
          </a:bodyPr>
          <a:lstStyle/>
          <a:p>
            <a:r>
              <a:rPr lang="en-US" sz="2400" dirty="0" smtClean="0">
                <a:solidFill>
                  <a:srgbClr val="6D6D6D"/>
                </a:solidFill>
                <a:latin typeface="+mj-lt"/>
              </a:rPr>
              <a:t>In SF, the populations that bear the greatest burden of HIV include MSM </a:t>
            </a:r>
            <a:r>
              <a:rPr lang="en-US" sz="2400" dirty="0">
                <a:solidFill>
                  <a:srgbClr val="6D6D6D"/>
                </a:solidFill>
                <a:latin typeface="+mj-lt"/>
              </a:rPr>
              <a:t>(with particular attention to Latino and African American MSM), IDU, and </a:t>
            </a:r>
            <a:r>
              <a:rPr lang="en-US" sz="2400" dirty="0" smtClean="0">
                <a:solidFill>
                  <a:srgbClr val="6D6D6D"/>
                </a:solidFill>
                <a:latin typeface="+mj-lt"/>
              </a:rPr>
              <a:t>TFSM. These groups are estimate to make up 97% of new infections. </a:t>
            </a:r>
          </a:p>
          <a:p>
            <a:endParaRPr lang="en-US" sz="2400" dirty="0">
              <a:solidFill>
                <a:srgbClr val="6D6D6D"/>
              </a:solidFill>
              <a:latin typeface="+mj-lt"/>
            </a:endParaRPr>
          </a:p>
          <a:p>
            <a:r>
              <a:rPr lang="en-US" sz="2400" dirty="0" smtClean="0">
                <a:solidFill>
                  <a:srgbClr val="6D6D6D"/>
                </a:solidFill>
                <a:latin typeface="+mj-lt"/>
              </a:rPr>
              <a:t>For more on disparities review SF Jurisdictional Plan and the </a:t>
            </a:r>
            <a:r>
              <a:rPr lang="en-US" sz="2400" dirty="0" smtClean="0">
                <a:solidFill>
                  <a:schemeClr val="bg1">
                    <a:lumMod val="50000"/>
                  </a:schemeClr>
                </a:solidFill>
                <a:latin typeface="+mj-lt"/>
              </a:rPr>
              <a:t>2013 </a:t>
            </a:r>
            <a:r>
              <a:rPr lang="en-US" sz="2400" dirty="0">
                <a:solidFill>
                  <a:schemeClr val="bg1">
                    <a:lumMod val="50000"/>
                  </a:schemeClr>
                </a:solidFill>
                <a:latin typeface="+mj-lt"/>
              </a:rPr>
              <a:t>HIV Epidemiology Annual </a:t>
            </a:r>
            <a:r>
              <a:rPr lang="en-US" sz="2400" dirty="0" smtClean="0">
                <a:solidFill>
                  <a:schemeClr val="bg1">
                    <a:lumMod val="50000"/>
                  </a:schemeClr>
                </a:solidFill>
                <a:latin typeface="+mj-lt"/>
              </a:rPr>
              <a:t>Report.</a:t>
            </a:r>
            <a:endParaRPr lang="en-US" sz="2400" dirty="0">
              <a:solidFill>
                <a:schemeClr val="bg1">
                  <a:lumMod val="50000"/>
                </a:schemeClr>
              </a:solidFill>
              <a:latin typeface="+mj-lt"/>
            </a:endParaRPr>
          </a:p>
        </p:txBody>
      </p:sp>
    </p:spTree>
    <p:custDataLst>
      <p:tags r:id="rId1"/>
    </p:custDataLst>
    <p:extLst>
      <p:ext uri="{BB962C8B-B14F-4D97-AF65-F5344CB8AC3E}">
        <p14:creationId xmlns:p14="http://schemas.microsoft.com/office/powerpoint/2010/main" val="4377407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San </a:t>
            </a:r>
            <a:r>
              <a:rPr lang="en-US" dirty="0" smtClean="0"/>
              <a:t>Francisco addresses </a:t>
            </a:r>
            <a:r>
              <a:rPr lang="en-US" dirty="0"/>
              <a:t>the NHAS</a:t>
            </a:r>
          </a:p>
        </p:txBody>
      </p:sp>
      <p:sp>
        <p:nvSpPr>
          <p:cNvPr id="4" name="Slide Number Placeholder 3"/>
          <p:cNvSpPr>
            <a:spLocks noGrp="1"/>
          </p:cNvSpPr>
          <p:nvPr>
            <p:ph type="sldNum" sz="quarter" idx="4294967295"/>
          </p:nvPr>
        </p:nvSpPr>
        <p:spPr>
          <a:xfrm>
            <a:off x="6553200" y="6356350"/>
            <a:ext cx="2133600" cy="365125"/>
          </a:xfrm>
        </p:spPr>
        <p:txBody>
          <a:bodyPr/>
          <a:lstStyle/>
          <a:p>
            <a:fld id="{218FF3FF-B27C-49C6-B735-9BE1328E2539}" type="slidenum">
              <a:rPr lang="en-US" smtClean="0"/>
              <a:t>52</a:t>
            </a:fld>
            <a:endParaRPr lang="en-US"/>
          </a:p>
        </p:txBody>
      </p:sp>
      <p:pic>
        <p:nvPicPr>
          <p:cNvPr id="9" name="Content Placeholder 8"/>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230984" y="1600200"/>
            <a:ext cx="6682032" cy="4525963"/>
          </a:xfrm>
          <a:prstGeom prst="rect">
            <a:avLst/>
          </a:prstGeom>
          <a:noFill/>
          <a:ln w="3175">
            <a:noFill/>
          </a:ln>
        </p:spPr>
      </p:pic>
    </p:spTree>
    <p:custDataLst>
      <p:tags r:id="rId1"/>
    </p:custDataLst>
    <p:extLst>
      <p:ext uri="{BB962C8B-B14F-4D97-AF65-F5344CB8AC3E}">
        <p14:creationId xmlns:p14="http://schemas.microsoft.com/office/powerpoint/2010/main" val="30259843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Future priorities: Testing</a:t>
            </a:r>
            <a:endParaRPr lang="en-US" dirty="0"/>
          </a:p>
        </p:txBody>
      </p:sp>
      <p:sp>
        <p:nvSpPr>
          <p:cNvPr id="3" name="Content Placeholder 2"/>
          <p:cNvSpPr>
            <a:spLocks noGrp="1"/>
          </p:cNvSpPr>
          <p:nvPr>
            <p:ph idx="1"/>
          </p:nvPr>
        </p:nvSpPr>
        <p:spPr>
          <a:xfrm>
            <a:off x="457200" y="1600200"/>
            <a:ext cx="8229600" cy="5029200"/>
          </a:xfrm>
        </p:spPr>
        <p:txBody>
          <a:bodyPr>
            <a:noAutofit/>
          </a:bodyPr>
          <a:lstStyle/>
          <a:p>
            <a:pPr>
              <a:spcAft>
                <a:spcPts val="2400"/>
              </a:spcAft>
            </a:pPr>
            <a:r>
              <a:rPr lang="en-US" sz="2700" dirty="0" smtClean="0"/>
              <a:t>Innovative approaches to reach the 6.4% who have HIV and are not aware. </a:t>
            </a:r>
          </a:p>
          <a:p>
            <a:pPr>
              <a:spcAft>
                <a:spcPts val="2400"/>
              </a:spcAft>
            </a:pPr>
            <a:r>
              <a:rPr lang="en-US" sz="2700" dirty="0"/>
              <a:t>I</a:t>
            </a:r>
            <a:r>
              <a:rPr lang="en-US" sz="2700" dirty="0" smtClean="0"/>
              <a:t>mplement </a:t>
            </a:r>
            <a:r>
              <a:rPr lang="en-US" sz="2700" dirty="0"/>
              <a:t>new strategies for increasing HIV testing among IDUs to address high rates of undiagnosed </a:t>
            </a:r>
            <a:r>
              <a:rPr lang="en-US" sz="2700" dirty="0" smtClean="0"/>
              <a:t>infections.</a:t>
            </a:r>
            <a:endParaRPr lang="en-US" sz="2700" dirty="0"/>
          </a:p>
          <a:p>
            <a:r>
              <a:rPr lang="en-US" sz="2700" dirty="0"/>
              <a:t>Implement Determine Combo, the new </a:t>
            </a:r>
            <a:r>
              <a:rPr lang="en-US" sz="2700" dirty="0" smtClean="0"/>
              <a:t/>
            </a:r>
            <a:br>
              <a:rPr lang="en-US" sz="2700" dirty="0" smtClean="0"/>
            </a:br>
            <a:r>
              <a:rPr lang="en-US" sz="2700" dirty="0" smtClean="0"/>
              <a:t>4th </a:t>
            </a:r>
            <a:r>
              <a:rPr lang="en-US" sz="2700" dirty="0"/>
              <a:t>generation rapid HIV </a:t>
            </a:r>
            <a:r>
              <a:rPr lang="en-US" sz="2700" dirty="0" smtClean="0"/>
              <a:t>test</a:t>
            </a:r>
            <a:r>
              <a:rPr lang="en-US" sz="2700" dirty="0"/>
              <a:t>.</a:t>
            </a:r>
            <a:endParaRPr lang="en-US" sz="2700" dirty="0" smtClean="0"/>
          </a:p>
        </p:txBody>
      </p:sp>
    </p:spTree>
    <p:custDataLst>
      <p:tags r:id="rId1"/>
    </p:custDataLst>
    <p:extLst>
      <p:ext uri="{BB962C8B-B14F-4D97-AF65-F5344CB8AC3E}">
        <p14:creationId xmlns:p14="http://schemas.microsoft.com/office/powerpoint/2010/main" val="25304583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Future priorities: Linkage</a:t>
            </a:r>
            <a:endParaRPr lang="en-US" dirty="0"/>
          </a:p>
        </p:txBody>
      </p:sp>
      <p:sp>
        <p:nvSpPr>
          <p:cNvPr id="3" name="Content Placeholder 2"/>
          <p:cNvSpPr>
            <a:spLocks noGrp="1"/>
          </p:cNvSpPr>
          <p:nvPr>
            <p:ph idx="1"/>
          </p:nvPr>
        </p:nvSpPr>
        <p:spPr>
          <a:xfrm>
            <a:off x="457200" y="1453488"/>
            <a:ext cx="8229600" cy="5023512"/>
          </a:xfrm>
        </p:spPr>
        <p:txBody>
          <a:bodyPr>
            <a:normAutofit/>
          </a:bodyPr>
          <a:lstStyle/>
          <a:p>
            <a:pPr lvl="0"/>
            <a:r>
              <a:rPr lang="en-US" sz="2900" dirty="0" smtClean="0"/>
              <a:t>Explore same day linkage to care. </a:t>
            </a:r>
          </a:p>
          <a:p>
            <a:pPr lvl="0"/>
            <a:endParaRPr lang="en-US" sz="2900" dirty="0"/>
          </a:p>
          <a:p>
            <a:pPr lvl="0"/>
            <a:r>
              <a:rPr lang="en-US" sz="2900" dirty="0" smtClean="0"/>
              <a:t>Address substance </a:t>
            </a:r>
            <a:r>
              <a:rPr lang="en-US" sz="2900" dirty="0"/>
              <a:t>use and mental health </a:t>
            </a:r>
            <a:r>
              <a:rPr lang="en-US" sz="2900" dirty="0" smtClean="0"/>
              <a:t>barriers </a:t>
            </a:r>
            <a:r>
              <a:rPr lang="en-US" sz="2900" dirty="0"/>
              <a:t>to </a:t>
            </a:r>
            <a:r>
              <a:rPr lang="en-US" sz="2900" dirty="0" smtClean="0"/>
              <a:t>linkage to care. </a:t>
            </a:r>
            <a:br>
              <a:rPr lang="en-US" sz="2900" dirty="0" smtClean="0"/>
            </a:br>
            <a:endParaRPr lang="en-US" sz="2900" dirty="0" smtClean="0"/>
          </a:p>
          <a:p>
            <a:r>
              <a:rPr lang="en-US" sz="2900" dirty="0"/>
              <a:t>Address barriers to evening, night, and </a:t>
            </a:r>
            <a:r>
              <a:rPr lang="en-US" sz="2900" dirty="0" smtClean="0"/>
              <a:t/>
            </a:r>
            <a:br>
              <a:rPr lang="en-US" sz="2900" dirty="0" smtClean="0"/>
            </a:br>
            <a:r>
              <a:rPr lang="en-US" sz="2900" dirty="0" smtClean="0"/>
              <a:t>weekend </a:t>
            </a:r>
            <a:r>
              <a:rPr lang="en-US" sz="2900" dirty="0"/>
              <a:t>linkage services.</a:t>
            </a:r>
          </a:p>
          <a:p>
            <a:pPr lvl="0"/>
            <a:endParaRPr lang="en-US" dirty="0" smtClean="0"/>
          </a:p>
        </p:txBody>
      </p:sp>
    </p:spTree>
    <p:custDataLst>
      <p:tags r:id="rId1"/>
    </p:custDataLst>
    <p:extLst>
      <p:ext uri="{BB962C8B-B14F-4D97-AF65-F5344CB8AC3E}">
        <p14:creationId xmlns:p14="http://schemas.microsoft.com/office/powerpoint/2010/main" val="38191094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a:bodyPr>
          <a:lstStyle/>
          <a:p>
            <a:r>
              <a:rPr lang="en-US" dirty="0" smtClean="0"/>
              <a:t>Future priorities: Integration</a:t>
            </a:r>
            <a:endParaRPr lang="en-US" dirty="0"/>
          </a:p>
        </p:txBody>
      </p:sp>
      <p:sp>
        <p:nvSpPr>
          <p:cNvPr id="3" name="Content Placeholder 2"/>
          <p:cNvSpPr>
            <a:spLocks noGrp="1"/>
          </p:cNvSpPr>
          <p:nvPr>
            <p:ph idx="1"/>
          </p:nvPr>
        </p:nvSpPr>
        <p:spPr>
          <a:xfrm>
            <a:off x="457200" y="1828800"/>
            <a:ext cx="8229600" cy="4343400"/>
          </a:xfrm>
        </p:spPr>
        <p:txBody>
          <a:bodyPr>
            <a:noAutofit/>
          </a:bodyPr>
          <a:lstStyle/>
          <a:p>
            <a:r>
              <a:rPr lang="en-US" sz="2700" dirty="0"/>
              <a:t>S</a:t>
            </a:r>
            <a:r>
              <a:rPr lang="en-US" sz="2700" dirty="0" smtClean="0"/>
              <a:t>ubstance use and mental health</a:t>
            </a:r>
            <a:endParaRPr lang="en-US" sz="2700" dirty="0"/>
          </a:p>
          <a:p>
            <a:r>
              <a:rPr lang="en-US" sz="2700" dirty="0" smtClean="0"/>
              <a:t>Viral Hepatitis</a:t>
            </a:r>
            <a:endParaRPr lang="en-US" sz="2700" dirty="0"/>
          </a:p>
          <a:p>
            <a:pPr lvl="0"/>
            <a:r>
              <a:rPr lang="en-US" sz="2700" dirty="0" smtClean="0"/>
              <a:t>STIs</a:t>
            </a:r>
          </a:p>
          <a:p>
            <a:pPr lvl="0"/>
            <a:r>
              <a:rPr lang="en-US" sz="2700" dirty="0" smtClean="0"/>
              <a:t>Overdose Prevention </a:t>
            </a:r>
          </a:p>
          <a:p>
            <a:pPr lvl="0"/>
            <a:endParaRPr lang="en-US" sz="1100" dirty="0"/>
          </a:p>
          <a:p>
            <a:endParaRPr lang="en-US" dirty="0"/>
          </a:p>
        </p:txBody>
      </p:sp>
    </p:spTree>
    <p:custDataLst>
      <p:tags r:id="rId1"/>
    </p:custDataLst>
    <p:extLst>
      <p:ext uri="{BB962C8B-B14F-4D97-AF65-F5344CB8AC3E}">
        <p14:creationId xmlns:p14="http://schemas.microsoft.com/office/powerpoint/2010/main" val="31152270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normAutofit/>
          </a:bodyPr>
          <a:lstStyle/>
          <a:p>
            <a:r>
              <a:rPr lang="en-US" sz="3500" dirty="0" smtClean="0"/>
              <a:t>Q&amp;A</a:t>
            </a:r>
            <a:endParaRPr lang="en-US" sz="3500" dirty="0"/>
          </a:p>
        </p:txBody>
      </p:sp>
      <p:sp>
        <p:nvSpPr>
          <p:cNvPr id="3" name="Content Placeholder 2"/>
          <p:cNvSpPr>
            <a:spLocks noGrp="1"/>
          </p:cNvSpPr>
          <p:nvPr>
            <p:ph idx="1"/>
          </p:nvPr>
        </p:nvSpPr>
        <p:spPr>
          <a:xfrm>
            <a:off x="457200" y="1447800"/>
            <a:ext cx="8305800" cy="5181600"/>
          </a:xfrm>
        </p:spPr>
        <p:txBody>
          <a:bodyPr>
            <a:noAutofit/>
          </a:bodyPr>
          <a:lstStyle/>
          <a:p>
            <a:pPr marL="0" indent="0" algn="ctr">
              <a:buNone/>
            </a:pPr>
            <a:r>
              <a:rPr lang="en-US" sz="2800" b="1" spc="100" dirty="0" smtClean="0"/>
              <a:t>HOW TO USE EFFECTIVE STRATEGIES</a:t>
            </a:r>
          </a:p>
          <a:p>
            <a:pPr marL="0" indent="0">
              <a:buNone/>
            </a:pPr>
            <a:endParaRPr lang="en-US" sz="2200" spc="100" dirty="0" smtClean="0">
              <a:solidFill>
                <a:srgbClr val="D9591E"/>
              </a:solidFill>
            </a:endParaRPr>
          </a:p>
          <a:p>
            <a:pPr marL="0" indent="0">
              <a:buNone/>
            </a:pPr>
            <a:endParaRPr lang="en-US" sz="2200" spc="100" dirty="0" smtClean="0">
              <a:solidFill>
                <a:srgbClr val="D9591E"/>
              </a:solidFill>
            </a:endParaRPr>
          </a:p>
          <a:p>
            <a:pPr marL="0" indent="0">
              <a:buNone/>
            </a:pPr>
            <a:r>
              <a:rPr lang="en-US" sz="2200" spc="100" dirty="0" smtClean="0">
                <a:solidFill>
                  <a:srgbClr val="D9591E"/>
                </a:solidFill>
              </a:rPr>
              <a:t>How do you select interventions?</a:t>
            </a:r>
          </a:p>
          <a:p>
            <a:pPr marL="0" indent="0">
              <a:buNone/>
            </a:pPr>
            <a:endParaRPr lang="en-US" sz="1400" spc="100" dirty="0" smtClean="0">
              <a:solidFill>
                <a:srgbClr val="D9591E"/>
              </a:solidFill>
            </a:endParaRPr>
          </a:p>
          <a:p>
            <a:pPr marL="0" indent="0">
              <a:buNone/>
            </a:pPr>
            <a:r>
              <a:rPr lang="en-US" sz="2200" spc="100" dirty="0" smtClean="0">
                <a:solidFill>
                  <a:srgbClr val="1F78E3"/>
                </a:solidFill>
              </a:rPr>
              <a:t>                           How do the NHAS and the SF  </a:t>
            </a:r>
            <a:br>
              <a:rPr lang="en-US" sz="2200" spc="100" dirty="0" smtClean="0">
                <a:solidFill>
                  <a:srgbClr val="1F78E3"/>
                </a:solidFill>
              </a:rPr>
            </a:br>
            <a:r>
              <a:rPr lang="en-US" sz="2200" spc="100" dirty="0" smtClean="0">
                <a:solidFill>
                  <a:srgbClr val="1F78E3"/>
                </a:solidFill>
              </a:rPr>
              <a:t>                           Jurisdictional Plan work together?</a:t>
            </a:r>
          </a:p>
          <a:p>
            <a:pPr marL="0" indent="0">
              <a:buNone/>
            </a:pPr>
            <a:r>
              <a:rPr lang="en-US" sz="2400" spc="100" dirty="0" smtClean="0">
                <a:solidFill>
                  <a:schemeClr val="accent5"/>
                </a:solidFill>
              </a:rPr>
              <a:t/>
            </a:r>
            <a:br>
              <a:rPr lang="en-US" sz="2400" spc="100" dirty="0" smtClean="0">
                <a:solidFill>
                  <a:schemeClr val="accent5"/>
                </a:solidFill>
              </a:rPr>
            </a:br>
            <a:r>
              <a:rPr lang="en-US" sz="2400" spc="100" dirty="0" smtClean="0">
                <a:solidFill>
                  <a:schemeClr val="accent5"/>
                </a:solidFill>
              </a:rPr>
              <a:t>               </a:t>
            </a:r>
            <a:r>
              <a:rPr lang="en-US" sz="2200" b="0" spc="100" dirty="0" smtClean="0">
                <a:solidFill>
                  <a:srgbClr val="007635"/>
                </a:solidFill>
              </a:rPr>
              <a:t>Is your intervention </a:t>
            </a:r>
            <a:r>
              <a:rPr lang="en-US" sz="2200" u="sng" spc="100" dirty="0" smtClean="0">
                <a:solidFill>
                  <a:srgbClr val="007635"/>
                </a:solidFill>
              </a:rPr>
              <a:t>scalable</a:t>
            </a:r>
            <a:r>
              <a:rPr lang="en-US" sz="2200" b="0" spc="100" dirty="0">
                <a:solidFill>
                  <a:srgbClr val="007635"/>
                </a:solidFill>
              </a:rPr>
              <a:t> </a:t>
            </a:r>
            <a:r>
              <a:rPr lang="en-US" sz="2200" b="0" spc="100" dirty="0" smtClean="0">
                <a:solidFill>
                  <a:srgbClr val="007635"/>
                </a:solidFill>
              </a:rPr>
              <a:t>and </a:t>
            </a:r>
            <a:r>
              <a:rPr lang="en-US" sz="2200" u="sng" spc="100" dirty="0" smtClean="0">
                <a:solidFill>
                  <a:srgbClr val="007635"/>
                </a:solidFill>
              </a:rPr>
              <a:t>cost-effective</a:t>
            </a:r>
            <a:r>
              <a:rPr lang="en-US" sz="2200" b="0" spc="100" dirty="0" smtClean="0">
                <a:solidFill>
                  <a:srgbClr val="007635"/>
                </a:solidFill>
              </a:rPr>
              <a:t>, </a:t>
            </a:r>
            <a:br>
              <a:rPr lang="en-US" sz="2200" b="0" spc="100" dirty="0" smtClean="0">
                <a:solidFill>
                  <a:srgbClr val="007635"/>
                </a:solidFill>
              </a:rPr>
            </a:br>
            <a:r>
              <a:rPr lang="en-US" sz="2200" b="0" spc="100" dirty="0" smtClean="0">
                <a:solidFill>
                  <a:srgbClr val="007635"/>
                </a:solidFill>
              </a:rPr>
              <a:t>                with</a:t>
            </a:r>
            <a:r>
              <a:rPr lang="en-US" sz="2200" u="sng" spc="100" dirty="0" smtClean="0">
                <a:solidFill>
                  <a:srgbClr val="007635"/>
                </a:solidFill>
              </a:rPr>
              <a:t> demonstrated </a:t>
            </a:r>
            <a:r>
              <a:rPr lang="en-US" sz="2200" u="sng" spc="100" dirty="0">
                <a:solidFill>
                  <a:srgbClr val="007635"/>
                </a:solidFill>
              </a:rPr>
              <a:t>potential</a:t>
            </a:r>
            <a:r>
              <a:rPr lang="en-US" sz="2200" b="0" spc="100" dirty="0">
                <a:solidFill>
                  <a:srgbClr val="007635"/>
                </a:solidFill>
              </a:rPr>
              <a:t> to reduce new </a:t>
            </a:r>
            <a:r>
              <a:rPr lang="en-US" sz="2200" b="0" spc="100" dirty="0" smtClean="0">
                <a:solidFill>
                  <a:srgbClr val="007635"/>
                </a:solidFill>
              </a:rPr>
              <a:t/>
            </a:r>
            <a:br>
              <a:rPr lang="en-US" sz="2200" b="0" spc="100" dirty="0" smtClean="0">
                <a:solidFill>
                  <a:srgbClr val="007635"/>
                </a:solidFill>
              </a:rPr>
            </a:br>
            <a:r>
              <a:rPr lang="en-US" sz="2200" b="0" spc="100" dirty="0" smtClean="0">
                <a:solidFill>
                  <a:srgbClr val="007635"/>
                </a:solidFill>
              </a:rPr>
              <a:t>                infections?         How do you figure that out?</a:t>
            </a:r>
            <a:endParaRPr lang="en-US" sz="2200" b="0" spc="100" dirty="0">
              <a:solidFill>
                <a:srgbClr val="007635"/>
              </a:solidFill>
            </a:endParaRPr>
          </a:p>
          <a:p>
            <a:pPr marL="1719263"/>
            <a:endParaRPr lang="en-US" dirty="0" smtClean="0">
              <a:solidFill>
                <a:schemeClr val="accent5"/>
              </a:solidFill>
            </a:endParaRPr>
          </a:p>
        </p:txBody>
      </p:sp>
    </p:spTree>
    <p:custDataLst>
      <p:tags r:id="rId1"/>
    </p:custDataLst>
    <p:extLst>
      <p:ext uri="{BB962C8B-B14F-4D97-AF65-F5344CB8AC3E}">
        <p14:creationId xmlns:p14="http://schemas.microsoft.com/office/powerpoint/2010/main" val="18684224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dirty="0" smtClean="0"/>
              <a:t>Break!</a:t>
            </a:r>
            <a:endParaRPr lang="en-US" sz="4500" dirty="0"/>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38400" y="1447800"/>
            <a:ext cx="4400727" cy="4373563"/>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4675145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pic>
        <p:nvPicPr>
          <p:cNvPr id="8194" name="Picture 2" descr="http://hoop76.com/wp-content/uploads/2013/10/fun.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371600"/>
            <a:ext cx="4667250" cy="46958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4091609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descr="http://blog.karmona.com/wp-content/uploads/2010/04/Plan-Ahead.jpg"/>
          <p:cNvPicPr>
            <a:picLocks noChangeAspect="1" noChangeArrowheads="1"/>
          </p:cNvPicPr>
          <p:nvPr/>
        </p:nvPicPr>
        <p:blipFill rotWithShape="1">
          <a:blip r:embed="rId4">
            <a:extLst>
              <a:ext uri="{28A0092B-C50C-407E-A947-70E740481C1C}">
                <a14:useLocalDpi xmlns:a14="http://schemas.microsoft.com/office/drawing/2010/main" val="0"/>
              </a:ext>
            </a:extLst>
          </a:blip>
          <a:srcRect l="2018" t="4264" r="1530" b="30827"/>
          <a:stretch/>
        </p:blipFill>
        <p:spPr bwMode="auto">
          <a:xfrm>
            <a:off x="3499513" y="4800600"/>
            <a:ext cx="5310116" cy="16445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48517" y="0"/>
            <a:ext cx="7162800" cy="1371600"/>
          </a:xfrm>
        </p:spPr>
        <p:txBody>
          <a:bodyPr>
            <a:normAutofit/>
          </a:bodyPr>
          <a:lstStyle/>
          <a:p>
            <a:r>
              <a:rPr lang="en-US" sz="3500" b="1" dirty="0" smtClean="0"/>
              <a:t> A few last thoughts…</a:t>
            </a:r>
            <a:endParaRPr lang="en-US" sz="3500" b="1" dirty="0"/>
          </a:p>
        </p:txBody>
      </p:sp>
      <p:sp>
        <p:nvSpPr>
          <p:cNvPr id="3" name="Content Placeholder 2"/>
          <p:cNvSpPr>
            <a:spLocks noGrp="1"/>
          </p:cNvSpPr>
          <p:nvPr>
            <p:ph idx="1"/>
          </p:nvPr>
        </p:nvSpPr>
        <p:spPr>
          <a:xfrm>
            <a:off x="381000" y="1204912"/>
            <a:ext cx="7620000" cy="5043487"/>
          </a:xfrm>
        </p:spPr>
        <p:txBody>
          <a:bodyPr>
            <a:normAutofit fontScale="92500" lnSpcReduction="10000"/>
          </a:bodyPr>
          <a:lstStyle/>
          <a:p>
            <a:r>
              <a:rPr lang="en-US" sz="3100" spc="100" dirty="0" smtClean="0"/>
              <a:t>Remember, this is</a:t>
            </a:r>
            <a:br>
              <a:rPr lang="en-US" sz="3100" spc="100" dirty="0" smtClean="0"/>
            </a:br>
            <a:r>
              <a:rPr lang="en-US" sz="3100" spc="100" dirty="0" smtClean="0"/>
              <a:t>the era of HIP.</a:t>
            </a:r>
            <a:br>
              <a:rPr lang="en-US" sz="3100" spc="100" dirty="0" smtClean="0"/>
            </a:br>
            <a:endParaRPr lang="en-US" sz="900" spc="100" dirty="0" smtClean="0"/>
          </a:p>
          <a:p>
            <a:r>
              <a:rPr lang="en-US" sz="3100" spc="100" dirty="0" smtClean="0"/>
              <a:t>We have no control over funding decisions for any FOA unless it is released by us!  We can only tell you what </a:t>
            </a:r>
            <a:r>
              <a:rPr lang="en-US" sz="3100" u="sng" spc="100" dirty="0" smtClean="0"/>
              <a:t>our</a:t>
            </a:r>
            <a:r>
              <a:rPr lang="en-US" sz="3100" spc="100" dirty="0" smtClean="0"/>
              <a:t> approach to high-impact prevention is.</a:t>
            </a:r>
          </a:p>
          <a:p>
            <a:endParaRPr lang="en-US" sz="900" spc="100" dirty="0" smtClean="0"/>
          </a:p>
          <a:p>
            <a:r>
              <a:rPr lang="en-US" sz="3100" spc="100" dirty="0" smtClean="0"/>
              <a:t>Always follow any FOA instructions </a:t>
            </a:r>
            <a:r>
              <a:rPr lang="en-US" sz="3100" u="sng" spc="100" dirty="0" smtClean="0"/>
              <a:t>very closely.</a:t>
            </a:r>
            <a:r>
              <a:rPr lang="en-US" sz="3100" spc="100" dirty="0" smtClean="0"/>
              <a:t>  Plan ahead! Some things can’t be done at the </a:t>
            </a:r>
          </a:p>
          <a:p>
            <a:pPr marL="0" indent="0">
              <a:buNone/>
            </a:pPr>
            <a:r>
              <a:rPr lang="en-US" sz="3100" spc="100" dirty="0"/>
              <a:t> </a:t>
            </a:r>
            <a:r>
              <a:rPr lang="en-US" sz="3100" spc="100" dirty="0" smtClean="0"/>
              <a:t>  last minute.</a:t>
            </a:r>
            <a:endParaRPr lang="en-US" sz="3100" spc="100" dirty="0"/>
          </a:p>
        </p:txBody>
      </p:sp>
      <p:pic>
        <p:nvPicPr>
          <p:cNvPr id="16386" name="Picture 2" descr="http://www.instituteb.com/wp-content/uploads/2014/01/dec_week1_documentary-683x317.jpg"/>
          <p:cNvPicPr>
            <a:picLocks noChangeAspect="1" noChangeArrowheads="1"/>
          </p:cNvPicPr>
          <p:nvPr/>
        </p:nvPicPr>
        <p:blipFill rotWithShape="1">
          <a:blip r:embed="rId5">
            <a:extLst>
              <a:ext uri="{28A0092B-C50C-407E-A947-70E740481C1C}">
                <a14:useLocalDpi xmlns:a14="http://schemas.microsoft.com/office/drawing/2010/main" val="0"/>
              </a:ext>
            </a:extLst>
          </a:blip>
          <a:srcRect r="29215"/>
          <a:stretch/>
        </p:blipFill>
        <p:spPr bwMode="auto">
          <a:xfrm>
            <a:off x="5868869" y="304800"/>
            <a:ext cx="2513131" cy="1647825"/>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pixabay.com/static/uploads/photo/2014/04/02/10/35/panda-303949_640.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7591"/>
          <a:stretch/>
        </p:blipFill>
        <p:spPr bwMode="auto">
          <a:xfrm>
            <a:off x="6912490" y="1752600"/>
            <a:ext cx="1889178" cy="238949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300399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305800" cy="1371600"/>
          </a:xfrm>
        </p:spPr>
        <p:txBody>
          <a:bodyPr>
            <a:normAutofit/>
          </a:bodyPr>
          <a:lstStyle/>
          <a:p>
            <a:r>
              <a:rPr lang="en-US" dirty="0" smtClean="0"/>
              <a:t>“High-Impact Prevention”</a:t>
            </a:r>
            <a:endParaRPr lang="en-US" dirty="0"/>
          </a:p>
        </p:txBody>
      </p:sp>
      <p:sp>
        <p:nvSpPr>
          <p:cNvPr id="3" name="Content Placeholder 2"/>
          <p:cNvSpPr>
            <a:spLocks noGrp="1"/>
          </p:cNvSpPr>
          <p:nvPr>
            <p:ph idx="1"/>
          </p:nvPr>
        </p:nvSpPr>
        <p:spPr>
          <a:xfrm>
            <a:off x="609600" y="1600200"/>
            <a:ext cx="7620000" cy="4525963"/>
          </a:xfrm>
        </p:spPr>
        <p:txBody>
          <a:bodyPr>
            <a:normAutofit fontScale="77500" lnSpcReduction="20000"/>
          </a:bodyPr>
          <a:lstStyle/>
          <a:p>
            <a:r>
              <a:rPr lang="en-US" sz="3800" spc="100" dirty="0"/>
              <a:t>High Impact HIV Prevention</a:t>
            </a:r>
            <a:r>
              <a:rPr lang="en-US" sz="3800" b="0" spc="100" dirty="0"/>
              <a:t> builds on the priorities of the National HIV/AIDS Strategy (NHAS), </a:t>
            </a:r>
            <a:r>
              <a:rPr lang="en-US" sz="3800" b="0" spc="100" dirty="0" smtClean="0"/>
              <a:t>and </a:t>
            </a:r>
            <a:r>
              <a:rPr lang="en-US" sz="3800" b="0" spc="100" dirty="0"/>
              <a:t>emphasizes </a:t>
            </a:r>
            <a:r>
              <a:rPr lang="en-US" sz="3800" u="sng" spc="100" dirty="0">
                <a:solidFill>
                  <a:srgbClr val="D9591E"/>
                </a:solidFill>
              </a:rPr>
              <a:t>scalable</a:t>
            </a:r>
            <a:r>
              <a:rPr lang="en-US" sz="3800" b="0" spc="100" dirty="0"/>
              <a:t>, </a:t>
            </a:r>
            <a:r>
              <a:rPr lang="en-US" sz="3800" u="sng" spc="100" dirty="0">
                <a:solidFill>
                  <a:srgbClr val="00AEEF"/>
                </a:solidFill>
              </a:rPr>
              <a:t>cost-effective</a:t>
            </a:r>
            <a:r>
              <a:rPr lang="en-US" sz="3800" b="0" spc="100" dirty="0"/>
              <a:t> interventions with </a:t>
            </a:r>
            <a:r>
              <a:rPr lang="en-US" sz="3800" u="sng" spc="100" dirty="0">
                <a:solidFill>
                  <a:srgbClr val="006738"/>
                </a:solidFill>
              </a:rPr>
              <a:t>demonstrated potential</a:t>
            </a:r>
            <a:r>
              <a:rPr lang="en-US" sz="3800" b="0" spc="100" dirty="0">
                <a:solidFill>
                  <a:srgbClr val="006738"/>
                </a:solidFill>
              </a:rPr>
              <a:t> </a:t>
            </a:r>
            <a:r>
              <a:rPr lang="en-US" sz="3800" b="0" spc="100" dirty="0"/>
              <a:t>to reduce new infections. </a:t>
            </a:r>
            <a:endParaRPr lang="en-US" sz="3800" b="0" spc="100" dirty="0" smtClean="0"/>
          </a:p>
          <a:p>
            <a:endParaRPr lang="en-US" sz="3800" b="0" spc="100" dirty="0"/>
          </a:p>
          <a:p>
            <a:r>
              <a:rPr lang="en-US" sz="3800" b="0" spc="100" dirty="0" smtClean="0"/>
              <a:t>This </a:t>
            </a:r>
            <a:r>
              <a:rPr lang="en-US" sz="3800" b="0" spc="100" dirty="0"/>
              <a:t>approach is designed to </a:t>
            </a:r>
            <a:r>
              <a:rPr lang="en-US" sz="3800" b="0" spc="100" dirty="0">
                <a:solidFill>
                  <a:srgbClr val="D9591E"/>
                </a:solidFill>
              </a:rPr>
              <a:t>maximize the impact of prevention efforts for all individuals at risk for HIV infection</a:t>
            </a:r>
            <a:r>
              <a:rPr lang="en-US" sz="3800" b="0" spc="100" dirty="0"/>
              <a:t>, </a:t>
            </a:r>
            <a:r>
              <a:rPr lang="en-US" sz="3800" spc="100" dirty="0">
                <a:solidFill>
                  <a:srgbClr val="007635"/>
                </a:solidFill>
              </a:rPr>
              <a:t>with a special emphasis on populations at greatest risk of HIV </a:t>
            </a:r>
            <a:r>
              <a:rPr lang="en-US" sz="3800" spc="100" dirty="0" smtClean="0">
                <a:solidFill>
                  <a:srgbClr val="007635"/>
                </a:solidFill>
              </a:rPr>
              <a:t>infection. </a:t>
            </a:r>
            <a:endParaRPr lang="en-US" dirty="0"/>
          </a:p>
        </p:txBody>
      </p:sp>
    </p:spTree>
    <p:custDataLst>
      <p:tags r:id="rId1"/>
    </p:custDataLst>
    <p:extLst>
      <p:ext uri="{BB962C8B-B14F-4D97-AF65-F5344CB8AC3E}">
        <p14:creationId xmlns:p14="http://schemas.microsoft.com/office/powerpoint/2010/main" val="28757400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304800" y="2141538"/>
            <a:ext cx="4800600" cy="3095720"/>
          </a:xfrm>
        </p:spPr>
        <p:txBody>
          <a:bodyPr>
            <a:normAutofit fontScale="47500" lnSpcReduction="20000"/>
          </a:bodyPr>
          <a:lstStyle/>
          <a:p>
            <a:endParaRPr lang="en-US" sz="4000" dirty="0" smtClean="0"/>
          </a:p>
          <a:p>
            <a:pPr marL="0" indent="0">
              <a:buNone/>
            </a:pPr>
            <a:r>
              <a:rPr lang="en-US" sz="4000" dirty="0"/>
              <a:t>Michaela C. Varisto (Ms.)</a:t>
            </a:r>
          </a:p>
          <a:p>
            <a:pPr marL="0" indent="0">
              <a:buNone/>
            </a:pPr>
            <a:r>
              <a:rPr lang="en-US" sz="4000" dirty="0"/>
              <a:t>Executive Assistant</a:t>
            </a:r>
          </a:p>
          <a:p>
            <a:pPr marL="0" indent="0">
              <a:buNone/>
            </a:pPr>
            <a:r>
              <a:rPr lang="en-US" sz="4000" dirty="0"/>
              <a:t>Community Health Equity &amp; Promotion Branch</a:t>
            </a:r>
          </a:p>
          <a:p>
            <a:pPr marL="0" indent="0">
              <a:buNone/>
            </a:pPr>
            <a:r>
              <a:rPr lang="en-US" sz="4000" dirty="0"/>
              <a:t>Population Health Division</a:t>
            </a:r>
          </a:p>
          <a:p>
            <a:pPr marL="0" indent="0">
              <a:buNone/>
            </a:pPr>
            <a:r>
              <a:rPr lang="en-US" sz="4000" dirty="0" smtClean="0"/>
              <a:t>25 </a:t>
            </a:r>
            <a:r>
              <a:rPr lang="en-US" sz="4000" dirty="0"/>
              <a:t>Van Ness Avenue, Suite 500</a:t>
            </a:r>
          </a:p>
          <a:p>
            <a:pPr marL="0" indent="0">
              <a:buNone/>
            </a:pPr>
            <a:r>
              <a:rPr lang="en-US" sz="4000" dirty="0"/>
              <a:t>San Francisco, CA 94102</a:t>
            </a:r>
          </a:p>
          <a:p>
            <a:pPr marL="0" indent="0">
              <a:buNone/>
            </a:pPr>
            <a:r>
              <a:rPr lang="en-US" sz="4000" dirty="0"/>
              <a:t>Phone: (415) 437-6277</a:t>
            </a:r>
          </a:p>
          <a:p>
            <a:pPr marL="0" indent="0">
              <a:buNone/>
            </a:pPr>
            <a:r>
              <a:rPr lang="en-US" sz="4000" dirty="0" smtClean="0"/>
              <a:t>Email</a:t>
            </a:r>
            <a:r>
              <a:rPr lang="en-US" sz="4000" dirty="0"/>
              <a:t>: michaela.varisto@sfdph.org</a:t>
            </a:r>
            <a:endParaRPr lang="en-US" sz="4000" dirty="0" smtClean="0"/>
          </a:p>
          <a:p>
            <a:endParaRPr lang="en-US" dirty="0"/>
          </a:p>
        </p:txBody>
      </p:sp>
      <p:sp>
        <p:nvSpPr>
          <p:cNvPr id="4" name="Title 1"/>
          <p:cNvSpPr txBox="1">
            <a:spLocks/>
          </p:cNvSpPr>
          <p:nvPr/>
        </p:nvSpPr>
        <p:spPr>
          <a:xfrm>
            <a:off x="533400" y="998538"/>
            <a:ext cx="4114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spc="300">
                <a:solidFill>
                  <a:srgbClr val="1F78E3"/>
                </a:solidFill>
                <a:latin typeface="GillSans" pitchFamily="34" charset="0"/>
                <a:ea typeface="+mj-ea"/>
                <a:cs typeface="+mj-cs"/>
              </a:defRPr>
            </a:lvl1pPr>
          </a:lstStyle>
          <a:p>
            <a:endParaRPr lang="en-US" dirty="0"/>
          </a:p>
        </p:txBody>
      </p:sp>
      <p:sp>
        <p:nvSpPr>
          <p:cNvPr id="5" name="Title 1"/>
          <p:cNvSpPr txBox="1">
            <a:spLocks/>
          </p:cNvSpPr>
          <p:nvPr/>
        </p:nvSpPr>
        <p:spPr>
          <a:xfrm>
            <a:off x="898478" y="1371600"/>
            <a:ext cx="2743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spc="300">
                <a:solidFill>
                  <a:srgbClr val="1F78E3"/>
                </a:solidFill>
                <a:latin typeface="GillSans" pitchFamily="34" charset="0"/>
                <a:ea typeface="+mj-ea"/>
                <a:cs typeface="+mj-cs"/>
              </a:defRPr>
            </a:lvl1pPr>
          </a:lstStyle>
          <a:p>
            <a:r>
              <a:rPr lang="en-US" dirty="0" smtClean="0"/>
              <a:t>CHE&amp;P</a:t>
            </a:r>
            <a:endParaRPr lang="en-US" dirty="0"/>
          </a:p>
        </p:txBody>
      </p:sp>
      <p:sp>
        <p:nvSpPr>
          <p:cNvPr id="6" name="Title 1"/>
          <p:cNvSpPr txBox="1">
            <a:spLocks/>
          </p:cNvSpPr>
          <p:nvPr/>
        </p:nvSpPr>
        <p:spPr>
          <a:xfrm>
            <a:off x="6248400" y="1219200"/>
            <a:ext cx="2133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spc="300">
                <a:solidFill>
                  <a:srgbClr val="1F78E3"/>
                </a:solidFill>
                <a:latin typeface="GillSans" pitchFamily="34" charset="0"/>
                <a:ea typeface="+mj-ea"/>
                <a:cs typeface="+mj-cs"/>
              </a:defRPr>
            </a:lvl1pPr>
          </a:lstStyle>
          <a:p>
            <a:r>
              <a:rPr lang="en-US" dirty="0" smtClean="0"/>
              <a:t>Data</a:t>
            </a:r>
            <a:endParaRPr lang="en-US" dirty="0"/>
          </a:p>
        </p:txBody>
      </p:sp>
    </p:spTree>
    <p:custDataLst>
      <p:tags r:id="rId1"/>
    </p:custDataLst>
    <p:extLst>
      <p:ext uri="{BB962C8B-B14F-4D97-AF65-F5344CB8AC3E}">
        <p14:creationId xmlns:p14="http://schemas.microsoft.com/office/powerpoint/2010/main" val="153730637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718"/>
            <a:ext cx="8552573" cy="1066482"/>
          </a:xfrm>
        </p:spPr>
        <p:txBody>
          <a:bodyPr>
            <a:normAutofit/>
          </a:bodyPr>
          <a:lstStyle/>
          <a:p>
            <a:r>
              <a:rPr lang="en-US" sz="3600" dirty="0" smtClean="0"/>
              <a:t>Update to the Plan, August 2014</a:t>
            </a:r>
            <a:endParaRPr lang="en-US" sz="3500" dirty="0"/>
          </a:p>
        </p:txBody>
      </p:sp>
      <p:sp>
        <p:nvSpPr>
          <p:cNvPr id="3" name="Content Placeholder 2"/>
          <p:cNvSpPr>
            <a:spLocks noGrp="1"/>
          </p:cNvSpPr>
          <p:nvPr>
            <p:ph idx="1"/>
          </p:nvPr>
        </p:nvSpPr>
        <p:spPr>
          <a:xfrm>
            <a:off x="457200" y="1524000"/>
            <a:ext cx="8305800" cy="4953000"/>
          </a:xfrm>
        </p:spPr>
        <p:txBody>
          <a:bodyPr>
            <a:normAutofit/>
          </a:bodyPr>
          <a:lstStyle/>
          <a:p>
            <a:pPr marL="0" indent="0">
              <a:buNone/>
            </a:pPr>
            <a:r>
              <a:rPr lang="en-US" sz="2000" dirty="0" smtClean="0"/>
              <a:t>Both the 2012-2016 Plan and the annual update(s) can be found here:</a:t>
            </a:r>
            <a:endParaRPr lang="en-US" sz="2000" dirty="0" smtClean="0">
              <a:hlinkClick r:id="rId3"/>
            </a:endParaRPr>
          </a:p>
          <a:p>
            <a:pPr marL="0" indent="0">
              <a:buNone/>
            </a:pPr>
            <a:endParaRPr lang="en-US" sz="600" u="sng" dirty="0">
              <a:hlinkClick r:id="rId3"/>
            </a:endParaRPr>
          </a:p>
          <a:p>
            <a:pPr marL="0" indent="0">
              <a:buNone/>
            </a:pPr>
            <a:r>
              <a:rPr lang="en-US" sz="2000" u="sng" dirty="0" smtClean="0">
                <a:hlinkClick r:id="rId3"/>
              </a:rPr>
              <a:t>http</a:t>
            </a:r>
            <a:r>
              <a:rPr lang="en-US" sz="2000" u="sng" dirty="0">
                <a:hlinkClick r:id="rId3"/>
              </a:rPr>
              <a:t>://www.sfhiv.org/resources/hiv-prevention-and-jurisdictional-plans/</a:t>
            </a:r>
            <a:r>
              <a:rPr lang="en-US" sz="2000" dirty="0" smtClean="0"/>
              <a:t>​</a:t>
            </a:r>
          </a:p>
          <a:p>
            <a:pPr marL="0" indent="0">
              <a:buNone/>
            </a:pPr>
            <a:endParaRPr lang="en-US" dirty="0"/>
          </a:p>
          <a:p>
            <a:pPr marL="0" indent="0">
              <a:buNone/>
            </a:pPr>
            <a:endParaRPr lang="en-US" dirty="0"/>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7293"/>
          <a:stretch/>
        </p:blipFill>
        <p:spPr bwMode="auto">
          <a:xfrm>
            <a:off x="381000" y="2667000"/>
            <a:ext cx="8391525" cy="3883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60267070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718"/>
            <a:ext cx="8686800" cy="1066482"/>
          </a:xfrm>
        </p:spPr>
        <p:txBody>
          <a:bodyPr>
            <a:normAutofit/>
          </a:bodyPr>
          <a:lstStyle/>
          <a:p>
            <a:r>
              <a:rPr lang="en-US" sz="3500" dirty="0" smtClean="0"/>
              <a:t>www.effectiveinterventions.org</a:t>
            </a:r>
            <a:endParaRPr lang="en-US" sz="3500"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57200" y="1658204"/>
            <a:ext cx="8229600" cy="4409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74058664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304800" y="1943100"/>
            <a:ext cx="4114800" cy="3294158"/>
          </a:xfrm>
        </p:spPr>
        <p:txBody>
          <a:bodyPr>
            <a:normAutofit/>
          </a:bodyPr>
          <a:lstStyle/>
          <a:p>
            <a:pPr marL="0" indent="0">
              <a:buNone/>
            </a:pPr>
            <a:r>
              <a:rPr lang="en-US" sz="2400" dirty="0" smtClean="0"/>
              <a:t>Community Health Equity &amp; Promotion (CHE&amp;P)</a:t>
            </a:r>
          </a:p>
          <a:p>
            <a:pPr marL="0" indent="0">
              <a:buNone/>
            </a:pPr>
            <a:endParaRPr lang="en-US" sz="2400" dirty="0" smtClean="0"/>
          </a:p>
          <a:p>
            <a:pPr marL="0" indent="0">
              <a:buNone/>
            </a:pPr>
            <a:endParaRPr lang="en-US" sz="2400" smtClean="0"/>
          </a:p>
          <a:p>
            <a:pPr marL="0" indent="0">
              <a:buNone/>
            </a:pPr>
            <a:r>
              <a:rPr lang="en-US" sz="2400" smtClean="0"/>
              <a:t>Michaela </a:t>
            </a:r>
            <a:r>
              <a:rPr lang="en-US" sz="2400" dirty="0"/>
              <a:t>C. Varisto </a:t>
            </a:r>
          </a:p>
          <a:p>
            <a:pPr marL="0" indent="0">
              <a:buNone/>
            </a:pPr>
            <a:r>
              <a:rPr lang="en-US" sz="2400" dirty="0" smtClean="0"/>
              <a:t>michaela.varisto@sfdph.org</a:t>
            </a:r>
          </a:p>
          <a:p>
            <a:endParaRPr lang="en-US" dirty="0"/>
          </a:p>
        </p:txBody>
      </p:sp>
      <p:sp>
        <p:nvSpPr>
          <p:cNvPr id="4" name="Title 1"/>
          <p:cNvSpPr txBox="1">
            <a:spLocks/>
          </p:cNvSpPr>
          <p:nvPr/>
        </p:nvSpPr>
        <p:spPr>
          <a:xfrm>
            <a:off x="533400" y="998538"/>
            <a:ext cx="4114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spc="300">
                <a:solidFill>
                  <a:srgbClr val="1F78E3"/>
                </a:solidFill>
                <a:latin typeface="GillSans" pitchFamily="34" charset="0"/>
                <a:ea typeface="+mj-ea"/>
                <a:cs typeface="+mj-cs"/>
              </a:defRPr>
            </a:lvl1pPr>
          </a:lstStyle>
          <a:p>
            <a:endParaRPr lang="en-US" dirty="0"/>
          </a:p>
        </p:txBody>
      </p:sp>
      <p:sp>
        <p:nvSpPr>
          <p:cNvPr id="5" name="Title 1"/>
          <p:cNvSpPr txBox="1">
            <a:spLocks/>
          </p:cNvSpPr>
          <p:nvPr/>
        </p:nvSpPr>
        <p:spPr>
          <a:xfrm>
            <a:off x="898478" y="1371600"/>
            <a:ext cx="2743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spc="300">
                <a:solidFill>
                  <a:srgbClr val="1F78E3"/>
                </a:solidFill>
                <a:latin typeface="GillSans" pitchFamily="34" charset="0"/>
                <a:ea typeface="+mj-ea"/>
                <a:cs typeface="+mj-cs"/>
              </a:defRPr>
            </a:lvl1pPr>
          </a:lstStyle>
          <a:p>
            <a:endParaRPr lang="en-US" dirty="0"/>
          </a:p>
        </p:txBody>
      </p:sp>
      <p:sp>
        <p:nvSpPr>
          <p:cNvPr id="6" name="Title 1"/>
          <p:cNvSpPr txBox="1">
            <a:spLocks/>
          </p:cNvSpPr>
          <p:nvPr/>
        </p:nvSpPr>
        <p:spPr>
          <a:xfrm>
            <a:off x="6248400" y="1219200"/>
            <a:ext cx="2133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spc="300">
                <a:solidFill>
                  <a:srgbClr val="1F78E3"/>
                </a:solidFill>
                <a:latin typeface="GillSans" pitchFamily="34" charset="0"/>
                <a:ea typeface="+mj-ea"/>
                <a:cs typeface="+mj-cs"/>
              </a:defRPr>
            </a:lvl1pPr>
          </a:lstStyle>
          <a:p>
            <a:endParaRPr lang="en-US" dirty="0"/>
          </a:p>
        </p:txBody>
      </p:sp>
      <p:sp>
        <p:nvSpPr>
          <p:cNvPr id="8" name="TextBox 7"/>
          <p:cNvSpPr txBox="1"/>
          <p:nvPr/>
        </p:nvSpPr>
        <p:spPr>
          <a:xfrm>
            <a:off x="4800600" y="1790700"/>
            <a:ext cx="3810000" cy="2677656"/>
          </a:xfrm>
          <a:prstGeom prst="rect">
            <a:avLst/>
          </a:prstGeom>
          <a:noFill/>
        </p:spPr>
        <p:txBody>
          <a:bodyPr wrap="square" rtlCol="0">
            <a:spAutoFit/>
          </a:bodyPr>
          <a:lstStyle/>
          <a:p>
            <a:r>
              <a:rPr lang="en-US" sz="2400" dirty="0">
                <a:latin typeface="GillSans"/>
              </a:rPr>
              <a:t>Applied Research Community health Epidemiology &amp; Surveillance (ARCHES)</a:t>
            </a:r>
          </a:p>
          <a:p>
            <a:r>
              <a:rPr lang="en-US" sz="2400" dirty="0">
                <a:latin typeface="GillSans"/>
              </a:rPr>
              <a:t> </a:t>
            </a:r>
          </a:p>
          <a:p>
            <a:r>
              <a:rPr lang="en-US" sz="2400" dirty="0">
                <a:latin typeface="GillSans"/>
              </a:rPr>
              <a:t>Ling Hsu</a:t>
            </a:r>
          </a:p>
          <a:p>
            <a:r>
              <a:rPr lang="en-US" sz="2400" u="sng" dirty="0" smtClean="0">
                <a:latin typeface="GillSans"/>
                <a:hlinkClick r:id="rId3"/>
              </a:rPr>
              <a:t>Ling.Hsu@sfdph.org</a:t>
            </a:r>
            <a:endParaRPr lang="en-US" sz="2400" dirty="0">
              <a:latin typeface="GillSans"/>
            </a:endParaRPr>
          </a:p>
        </p:txBody>
      </p:sp>
    </p:spTree>
    <p:custDataLst>
      <p:tags r:id="rId1"/>
    </p:custDataLst>
    <p:extLst>
      <p:ext uri="{BB962C8B-B14F-4D97-AF65-F5344CB8AC3E}">
        <p14:creationId xmlns:p14="http://schemas.microsoft.com/office/powerpoint/2010/main" val="180298034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4042" r="14042"/>
          <a:stretch>
            <a:fillRect/>
          </a:stretch>
        </p:blipFill>
        <p:spPr bwMode="auto">
          <a:xfrm>
            <a:off x="457200" y="304800"/>
            <a:ext cx="8229600"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973322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 Other words…</a:t>
            </a:r>
            <a:endParaRPr lang="en-US" dirty="0"/>
          </a:p>
        </p:txBody>
      </p:sp>
      <p:sp>
        <p:nvSpPr>
          <p:cNvPr id="3" name="Content Placeholder 2"/>
          <p:cNvSpPr>
            <a:spLocks noGrp="1"/>
          </p:cNvSpPr>
          <p:nvPr>
            <p:ph idx="1"/>
          </p:nvPr>
        </p:nvSpPr>
        <p:spPr/>
        <p:txBody>
          <a:bodyPr>
            <a:normAutofit/>
          </a:bodyPr>
          <a:lstStyle/>
          <a:p>
            <a:pPr marL="0" indent="0">
              <a:buNone/>
            </a:pPr>
            <a:r>
              <a:rPr lang="en-US" sz="2400" b="1" dirty="0" smtClean="0"/>
              <a:t>There is a national emphasis on</a:t>
            </a:r>
          </a:p>
          <a:p>
            <a:endParaRPr lang="en-US" dirty="0"/>
          </a:p>
          <a:p>
            <a:pPr marL="0" indent="0">
              <a:buNone/>
            </a:pPr>
            <a:r>
              <a:rPr lang="en-US" dirty="0" smtClean="0"/>
              <a:t>          </a:t>
            </a:r>
            <a:r>
              <a:rPr lang="en-US" sz="2400" b="1" u="sng" dirty="0" smtClean="0"/>
              <a:t>data-driven</a:t>
            </a:r>
          </a:p>
          <a:p>
            <a:pPr marL="0" indent="0">
              <a:buNone/>
            </a:pPr>
            <a:endParaRPr lang="en-US" sz="2000" u="sng" dirty="0" smtClean="0"/>
          </a:p>
          <a:p>
            <a:pPr marL="0" indent="0">
              <a:buNone/>
            </a:pPr>
            <a:r>
              <a:rPr lang="en-US" dirty="0"/>
              <a:t>	</a:t>
            </a:r>
            <a:r>
              <a:rPr lang="en-US" dirty="0" smtClean="0"/>
              <a:t>		</a:t>
            </a:r>
            <a:r>
              <a:rPr lang="en-US" sz="2400" b="1" u="sng" dirty="0" smtClean="0"/>
              <a:t>evidence-based</a:t>
            </a:r>
            <a:endParaRPr lang="en-US" sz="2400" b="1" u="sng" dirty="0"/>
          </a:p>
          <a:p>
            <a:pPr marL="0" indent="0">
              <a:buNone/>
            </a:pPr>
            <a:endParaRPr lang="en-US" sz="2000" dirty="0"/>
          </a:p>
          <a:p>
            <a:pPr marL="0" indent="0">
              <a:buNone/>
            </a:pPr>
            <a:r>
              <a:rPr lang="en-US" dirty="0" smtClean="0"/>
              <a:t>                                                </a:t>
            </a:r>
            <a:r>
              <a:rPr lang="en-US" sz="2400" b="1" dirty="0" smtClean="0"/>
              <a:t>interventions.</a:t>
            </a:r>
            <a:endParaRPr lang="en-US" sz="2400" b="1" dirty="0"/>
          </a:p>
        </p:txBody>
      </p:sp>
      <p:sp>
        <p:nvSpPr>
          <p:cNvPr id="4" name="TextBox 3"/>
          <p:cNvSpPr txBox="1"/>
          <p:nvPr/>
        </p:nvSpPr>
        <p:spPr>
          <a:xfrm>
            <a:off x="609600" y="4038600"/>
            <a:ext cx="2667000" cy="1785104"/>
          </a:xfrm>
          <a:prstGeom prst="rect">
            <a:avLst/>
          </a:prstGeom>
          <a:noFill/>
        </p:spPr>
        <p:txBody>
          <a:bodyPr wrap="square" rtlCol="0">
            <a:spAutoFit/>
          </a:bodyPr>
          <a:lstStyle/>
          <a:p>
            <a:r>
              <a:rPr lang="en-US" sz="2200" dirty="0" smtClean="0">
                <a:solidFill>
                  <a:srgbClr val="D9591E"/>
                </a:solidFill>
                <a:latin typeface="GillSans" pitchFamily="34" charset="0"/>
              </a:rPr>
              <a:t>The program is designed by studying local epidemiology and targeting for greatest impact</a:t>
            </a:r>
            <a:endParaRPr lang="en-US" sz="2200" dirty="0">
              <a:solidFill>
                <a:srgbClr val="D9591E"/>
              </a:solidFill>
              <a:latin typeface="GillSans" pitchFamily="34" charset="0"/>
            </a:endParaRPr>
          </a:p>
        </p:txBody>
      </p:sp>
      <p:sp>
        <p:nvSpPr>
          <p:cNvPr id="5" name="TextBox 4"/>
          <p:cNvSpPr txBox="1"/>
          <p:nvPr/>
        </p:nvSpPr>
        <p:spPr>
          <a:xfrm>
            <a:off x="5791200" y="1827074"/>
            <a:ext cx="2895600" cy="2462213"/>
          </a:xfrm>
          <a:prstGeom prst="rect">
            <a:avLst/>
          </a:prstGeom>
          <a:noFill/>
        </p:spPr>
        <p:txBody>
          <a:bodyPr wrap="square" rtlCol="0">
            <a:spAutoFit/>
          </a:bodyPr>
          <a:lstStyle/>
          <a:p>
            <a:pPr algn="r"/>
            <a:r>
              <a:rPr lang="en-US" sz="2200" dirty="0" smtClean="0">
                <a:solidFill>
                  <a:srgbClr val="006738"/>
                </a:solidFill>
                <a:latin typeface="GillSans" pitchFamily="34" charset="0"/>
              </a:rPr>
              <a:t>There is sufficient evidence that shows the proposed  intervention is likely to have significant impact in the reduction of HIV transmission</a:t>
            </a:r>
            <a:endParaRPr lang="en-US" sz="2200" dirty="0">
              <a:solidFill>
                <a:srgbClr val="006738"/>
              </a:solidFill>
              <a:latin typeface="GillSans" pitchFamily="34" charset="0"/>
            </a:endParaRPr>
          </a:p>
        </p:txBody>
      </p:sp>
      <p:cxnSp>
        <p:nvCxnSpPr>
          <p:cNvPr id="7" name="Straight Arrow Connector 6"/>
          <p:cNvCxnSpPr/>
          <p:nvPr/>
        </p:nvCxnSpPr>
        <p:spPr>
          <a:xfrm flipV="1">
            <a:off x="1795462" y="3276600"/>
            <a:ext cx="185738" cy="762000"/>
          </a:xfrm>
          <a:prstGeom prst="straightConnector1">
            <a:avLst/>
          </a:prstGeom>
          <a:ln w="38100">
            <a:solidFill>
              <a:srgbClr val="D9591E"/>
            </a:solidFill>
            <a:tailEnd type="arrow"/>
          </a:ln>
        </p:spPr>
        <p:style>
          <a:lnRef idx="1">
            <a:schemeClr val="accent2"/>
          </a:lnRef>
          <a:fillRef idx="0">
            <a:schemeClr val="accent2"/>
          </a:fillRef>
          <a:effectRef idx="0">
            <a:schemeClr val="accent2"/>
          </a:effectRef>
          <a:fontRef idx="minor">
            <a:schemeClr val="tx1"/>
          </a:fontRef>
        </p:style>
      </p:cxnSp>
      <p:cxnSp>
        <p:nvCxnSpPr>
          <p:cNvPr id="8" name="Straight Arrow Connector 7"/>
          <p:cNvCxnSpPr/>
          <p:nvPr/>
        </p:nvCxnSpPr>
        <p:spPr>
          <a:xfrm flipH="1">
            <a:off x="5410200" y="3200400"/>
            <a:ext cx="533400" cy="533400"/>
          </a:xfrm>
          <a:prstGeom prst="straightConnector1">
            <a:avLst/>
          </a:prstGeom>
          <a:ln w="38100">
            <a:solidFill>
              <a:srgbClr val="006738"/>
            </a:solidFill>
            <a:tailEnd type="arrow"/>
          </a:ln>
        </p:spPr>
        <p:style>
          <a:lnRef idx="2">
            <a:schemeClr val="accent3"/>
          </a:lnRef>
          <a:fillRef idx="0">
            <a:schemeClr val="accent3"/>
          </a:fillRef>
          <a:effectRef idx="1">
            <a:schemeClr val="accent3"/>
          </a:effectRef>
          <a:fontRef idx="minor">
            <a:schemeClr val="tx1"/>
          </a:fontRef>
        </p:style>
      </p:cxnSp>
    </p:spTree>
    <p:custDataLst>
      <p:tags r:id="rId1"/>
    </p:custDataLst>
    <p:extLst>
      <p:ext uri="{BB962C8B-B14F-4D97-AF65-F5344CB8AC3E}">
        <p14:creationId xmlns:p14="http://schemas.microsoft.com/office/powerpoint/2010/main" val="229086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219518"/>
          </a:xfrm>
        </p:spPr>
        <p:txBody>
          <a:bodyPr>
            <a:noAutofit/>
          </a:bodyPr>
          <a:lstStyle/>
          <a:p>
            <a:r>
              <a:rPr lang="en-US" dirty="0" smtClean="0"/>
              <a:t>What makes one strategy better than another?</a:t>
            </a:r>
            <a:endParaRPr lang="en-US" dirty="0"/>
          </a:p>
        </p:txBody>
      </p:sp>
      <p:sp>
        <p:nvSpPr>
          <p:cNvPr id="3" name="Content Placeholder 2"/>
          <p:cNvSpPr>
            <a:spLocks noGrp="1"/>
          </p:cNvSpPr>
          <p:nvPr>
            <p:ph idx="1"/>
          </p:nvPr>
        </p:nvSpPr>
        <p:spPr>
          <a:xfrm>
            <a:off x="537976" y="990600"/>
            <a:ext cx="8229600" cy="4816249"/>
          </a:xfrm>
        </p:spPr>
        <p:txBody>
          <a:bodyPr>
            <a:normAutofit/>
          </a:bodyPr>
          <a:lstStyle/>
          <a:p>
            <a:pPr marL="0" indent="0">
              <a:buNone/>
            </a:pPr>
            <a:r>
              <a:rPr lang="en-US" dirty="0" smtClean="0"/>
              <a:t/>
            </a:r>
            <a:br>
              <a:rPr lang="en-US" dirty="0" smtClean="0"/>
            </a:br>
            <a:endParaRPr lang="en-US" sz="1100" dirty="0" smtClean="0"/>
          </a:p>
          <a:p>
            <a:pPr marL="0" indent="0">
              <a:buNone/>
            </a:pPr>
            <a:r>
              <a:rPr lang="en-US" sz="2200" b="1" dirty="0" smtClean="0"/>
              <a:t>     Has the ability to reach a large number of people</a:t>
            </a:r>
          </a:p>
          <a:p>
            <a:endParaRPr lang="en-US" sz="2200" b="1" dirty="0" smtClean="0"/>
          </a:p>
          <a:p>
            <a:endParaRPr lang="en-US" dirty="0" smtClean="0"/>
          </a:p>
          <a:p>
            <a:endParaRPr lang="en-US" dirty="0"/>
          </a:p>
          <a:p>
            <a:pPr marL="0" indent="0">
              <a:buNone/>
            </a:pPr>
            <a:endParaRPr lang="en-US" dirty="0"/>
          </a:p>
          <a:p>
            <a:pPr marL="0" indent="0">
              <a:buNone/>
            </a:pPr>
            <a:r>
              <a:rPr lang="en-US" dirty="0"/>
              <a:t> </a:t>
            </a:r>
            <a:r>
              <a:rPr lang="en-US" dirty="0" smtClean="0"/>
              <a:t>  </a:t>
            </a:r>
            <a:r>
              <a:rPr lang="en-US" sz="2200" b="1" dirty="0" smtClean="0"/>
              <a:t>Can </a:t>
            </a:r>
            <a:r>
              <a:rPr lang="en-US" sz="2200" b="1" dirty="0"/>
              <a:t>be effectively combined </a:t>
            </a:r>
            <a:br>
              <a:rPr lang="en-US" sz="2200" b="1" dirty="0"/>
            </a:br>
            <a:r>
              <a:rPr lang="en-US" sz="2200" b="1" dirty="0" smtClean="0"/>
              <a:t>     with </a:t>
            </a:r>
            <a:r>
              <a:rPr lang="en-US" sz="2200" b="1" dirty="0"/>
              <a:t>other strategies</a:t>
            </a:r>
            <a:endParaRPr lang="en-US" sz="2200" b="1" dirty="0" smtClean="0"/>
          </a:p>
          <a:p>
            <a:endParaRPr lang="en-US" dirty="0" smtClean="0"/>
          </a:p>
          <a:p>
            <a:endParaRPr lang="en-US" dirty="0" smtClean="0"/>
          </a:p>
          <a:p>
            <a:endParaRPr lang="en-US" dirty="0"/>
          </a:p>
        </p:txBody>
      </p:sp>
      <p:pic>
        <p:nvPicPr>
          <p:cNvPr id="6" name="Picture 3"/>
          <p:cNvPicPr>
            <a:picLocks noChangeAspect="1" noChangeArrowheads="1"/>
          </p:cNvPicPr>
          <p:nvPr>
            <p:custDataLst>
              <p:tags r:id="rId2"/>
            </p:custDataLst>
          </p:nvPr>
        </p:nvPicPr>
        <p:blipFill rotWithShape="1">
          <a:blip r:embed="rId5">
            <a:extLst>
              <a:ext uri="{28A0092B-C50C-407E-A947-70E740481C1C}">
                <a14:useLocalDpi xmlns:a14="http://schemas.microsoft.com/office/drawing/2010/main" val="0"/>
              </a:ext>
            </a:extLst>
          </a:blip>
          <a:srcRect b="15552"/>
          <a:stretch/>
        </p:blipFill>
        <p:spPr bwMode="auto">
          <a:xfrm>
            <a:off x="990600" y="2210937"/>
            <a:ext cx="6509722" cy="144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custDataLst>
              <p:tags r:id="rId3"/>
            </p:custDataLst>
          </p:nvPr>
        </p:nvPicPr>
        <p:blipFill rotWithShape="1">
          <a:blip r:embed="rId6">
            <a:extLst>
              <a:ext uri="{28A0092B-C50C-407E-A947-70E740481C1C}">
                <a14:useLocalDpi xmlns:a14="http://schemas.microsoft.com/office/drawing/2010/main" val="0"/>
              </a:ext>
            </a:extLst>
          </a:blip>
          <a:srcRect r="13626"/>
          <a:stretch/>
        </p:blipFill>
        <p:spPr bwMode="auto">
          <a:xfrm>
            <a:off x="4953000" y="4343400"/>
            <a:ext cx="3860922" cy="227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2261785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652" y="152400"/>
            <a:ext cx="8305800" cy="1371600"/>
          </a:xfrm>
        </p:spPr>
        <p:txBody>
          <a:bodyPr>
            <a:noAutofit/>
          </a:bodyPr>
          <a:lstStyle/>
          <a:p>
            <a:r>
              <a:rPr lang="en-US" dirty="0" smtClean="0"/>
              <a:t>What makes one strategy better than another?</a:t>
            </a:r>
            <a:endParaRPr lang="en-US" dirty="0"/>
          </a:p>
        </p:txBody>
      </p:sp>
      <p:sp>
        <p:nvSpPr>
          <p:cNvPr id="3" name="Content Placeholder 2"/>
          <p:cNvSpPr>
            <a:spLocks noGrp="1"/>
          </p:cNvSpPr>
          <p:nvPr>
            <p:ph idx="1"/>
          </p:nvPr>
        </p:nvSpPr>
        <p:spPr/>
        <p:txBody>
          <a:bodyPr>
            <a:normAutofit/>
          </a:bodyPr>
          <a:lstStyle/>
          <a:p>
            <a:pPr marL="0" indent="0">
              <a:buNone/>
            </a:pPr>
            <a:endParaRPr lang="en-US" sz="2400" dirty="0"/>
          </a:p>
          <a:p>
            <a:pPr marL="0" indent="0">
              <a:buNone/>
            </a:pPr>
            <a:r>
              <a:rPr lang="en-US" sz="2200" b="1" dirty="0" smtClean="0"/>
              <a:t>            Is very cost-effective</a:t>
            </a:r>
          </a:p>
          <a:p>
            <a:endParaRPr lang="en-US" dirty="0" smtClean="0"/>
          </a:p>
          <a:p>
            <a:pPr marL="0" indent="0">
              <a:buNone/>
            </a:pPr>
            <a:endParaRPr lang="en-US" dirty="0"/>
          </a:p>
          <a:p>
            <a:pPr marL="0" indent="0">
              <a:buNone/>
            </a:pPr>
            <a:endParaRPr lang="en-US" sz="2200" b="1" dirty="0" smtClean="0"/>
          </a:p>
          <a:p>
            <a:pPr marL="0" indent="0">
              <a:buNone/>
            </a:pPr>
            <a:r>
              <a:rPr lang="en-US" sz="2200" b="1" dirty="0" smtClean="0"/>
              <a:t>        Is practical to implement </a:t>
            </a:r>
          </a:p>
          <a:p>
            <a:pPr marL="0" indent="0">
              <a:buNone/>
            </a:pPr>
            <a:r>
              <a:rPr lang="en-US" sz="2200" b="1" dirty="0" smtClean="0"/>
              <a:t>        on a large scale, at a </a:t>
            </a:r>
          </a:p>
          <a:p>
            <a:pPr marL="0" indent="0">
              <a:buNone/>
            </a:pPr>
            <a:r>
              <a:rPr lang="en-US" sz="2200" b="1" dirty="0" smtClean="0"/>
              <a:t>        reasonable cost</a:t>
            </a:r>
            <a:endParaRPr lang="en-US" sz="2200" b="1" dirty="0"/>
          </a:p>
        </p:txBody>
      </p:sp>
      <p:pic>
        <p:nvPicPr>
          <p:cNvPr id="4" name="Picture 2"/>
          <p:cNvPicPr>
            <a:picLocks noChangeAspect="1" noChangeArrowheads="1"/>
          </p:cNvPicPr>
          <p:nvPr>
            <p:custDataLst>
              <p:tags r:id="rId2"/>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4876800" y="1673352"/>
            <a:ext cx="2667000" cy="1984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4267200" y="4409893"/>
            <a:ext cx="4548252" cy="219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3756663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6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HELLE~1\AppData\Local\Temp\articulate\presenter\imgtemp\3AdF8CvR_files\slide0001_image001.png"/>
</p:tagLst>
</file>

<file path=ppt/tags/tag1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HELLE~1\AppData\Local\Temp\articulate\presenter\imgtemp\MxfYXYi0_files\slide0001_image001.png"/>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HELLE~1\AppData\Local\Temp\articulate\presenter\imgtemp\7z4DLBAE_files\slide0001_image001.png"/>
</p:tagLst>
</file>

<file path=ppt/tags/tag1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HELLE~1\AppData\Local\Temp\articulate\presenter\imgtemp\0Jh7orQ0_files\slide0001_image001.png"/>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raining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HIP Training Template</Template>
  <TotalTime>1104</TotalTime>
  <Words>2438</Words>
  <Application>Microsoft Office PowerPoint</Application>
  <PresentationFormat>On-screen Show (4:3)</PresentationFormat>
  <Paragraphs>641</Paragraphs>
  <Slides>64</Slides>
  <Notes>30</Notes>
  <HiddenSlides>0</HiddenSlides>
  <MMClips>0</MMClips>
  <ScaleCrop>false</ScaleCrop>
  <HeadingPairs>
    <vt:vector size="4" baseType="variant">
      <vt:variant>
        <vt:lpstr>Theme</vt:lpstr>
      </vt:variant>
      <vt:variant>
        <vt:i4>2</vt:i4>
      </vt:variant>
      <vt:variant>
        <vt:lpstr>Slide Titles</vt:lpstr>
      </vt:variant>
      <vt:variant>
        <vt:i4>64</vt:i4>
      </vt:variant>
    </vt:vector>
  </HeadingPairs>
  <TitlesOfParts>
    <vt:vector size="66" baseType="lpstr">
      <vt:lpstr>Training Template</vt:lpstr>
      <vt:lpstr>Office Theme</vt:lpstr>
      <vt:lpstr>High-Impact HIV Prevention (HIP) in  San Francisco</vt:lpstr>
      <vt:lpstr>Welcome!</vt:lpstr>
      <vt:lpstr>Today’s Agenda</vt:lpstr>
      <vt:lpstr>“Paradigm shift”</vt:lpstr>
      <vt:lpstr>What has shifted?</vt:lpstr>
      <vt:lpstr>“High-Impact Prevention”</vt:lpstr>
      <vt:lpstr>In Other words…</vt:lpstr>
      <vt:lpstr>What makes one strategy better than another?</vt:lpstr>
      <vt:lpstr>What makes one strategy better than another?</vt:lpstr>
      <vt:lpstr>Why the shift?</vt:lpstr>
      <vt:lpstr>CDC defines “evidence-based” as…</vt:lpstr>
      <vt:lpstr>Where do behavioral interventions fit?</vt:lpstr>
      <vt:lpstr>Where do behavioral  interventions fit into HIP?</vt:lpstr>
      <vt:lpstr>www.effectiveinterventions.org</vt:lpstr>
      <vt:lpstr>National HIV/AIDS Strategy  (NHAS)</vt:lpstr>
      <vt:lpstr>San Francisco’s Experience Implementing the NHAS</vt:lpstr>
      <vt:lpstr>Quick Summary </vt:lpstr>
      <vt:lpstr>Q&amp;A</vt:lpstr>
      <vt:lpstr>  Using Surveillance Data to  Monitor and Evaluate the  Spectrum of Engagement in  HIV Care    September 17, 2014   Maree Kay Parisi  Applied Research, Community Health,  Epidemiology and Surveillance Branch  </vt:lpstr>
      <vt:lpstr>Monitoring and evaluation in the context of NHAS</vt:lpstr>
      <vt:lpstr>New HIV diagnoses, deaths, and prevalence, 2006-2013, San Francisco</vt:lpstr>
      <vt:lpstr>Demographics of People Living with HIV SF 2013, US 2011</vt:lpstr>
      <vt:lpstr>New HIV Diagnoses by Risk</vt:lpstr>
      <vt:lpstr>New HIV Diagnoses by Age</vt:lpstr>
      <vt:lpstr>PowerPoint Presentation</vt:lpstr>
      <vt:lpstr> Infection to Diagnosis Step 1          </vt:lpstr>
      <vt:lpstr>National HIV Behavioral Surveillance 2004-2011, San Francisco</vt:lpstr>
      <vt:lpstr>Trends in median CD4 count at time of diagnosis among persons newly diagnosed with HIV       2007-2011, San Francisco</vt:lpstr>
      <vt:lpstr> Getting from  diagnosis to care Step 2          </vt:lpstr>
      <vt:lpstr>Programs</vt:lpstr>
      <vt:lpstr>Care and prevention indicators among new HIV diagnoses,  San Francisco  (Linkage and retention in care)</vt:lpstr>
      <vt:lpstr> Getting from  care to treatment Step 3          </vt:lpstr>
      <vt:lpstr>PowerPoint Presentation</vt:lpstr>
      <vt:lpstr>Estimate of ART use among  living HIV cases by nadir CD4 level  December 2012, San Francisco</vt:lpstr>
      <vt:lpstr>Estimate of ART use among persons living with HIV by demographic, risk and socioeconomic characteristics           December 2013, San Francisco</vt:lpstr>
      <vt:lpstr>Disparities:  Treatment </vt:lpstr>
      <vt:lpstr> Getting from treatment to  viral suppression Step 4          </vt:lpstr>
      <vt:lpstr>Care and prevention indicators among new HIV diagnoses, 2010-2012,  San Francisco  (Viral suppression)</vt:lpstr>
      <vt:lpstr>Time from HIV diagnosis to viral suppression, 2008-2012, San Francisco</vt:lpstr>
      <vt:lpstr>Disparities: Viral Suppression among New Diagnoses</vt:lpstr>
      <vt:lpstr>Disparities: Viral Suppression among PLWH1 </vt:lpstr>
      <vt:lpstr>Spectrum of  Engagement in  HIV Care</vt:lpstr>
      <vt:lpstr>PowerPoint Presentation</vt:lpstr>
      <vt:lpstr>Summary</vt:lpstr>
      <vt:lpstr>Acknowledgments</vt:lpstr>
      <vt:lpstr>Data Resource</vt:lpstr>
      <vt:lpstr>Q&amp;A</vt:lpstr>
      <vt:lpstr>Overview of the San Francisco Jurisdictional Plans, 2012-2016</vt:lpstr>
      <vt:lpstr>Update to the Plan, August 2014</vt:lpstr>
      <vt:lpstr>PowerPoint Presentation</vt:lpstr>
      <vt:lpstr>Priority Populations</vt:lpstr>
      <vt:lpstr>How San Francisco addresses the NHAS</vt:lpstr>
      <vt:lpstr>Future priorities: Testing</vt:lpstr>
      <vt:lpstr>Future priorities: Linkage</vt:lpstr>
      <vt:lpstr>Future priorities: Integration</vt:lpstr>
      <vt:lpstr>Q&amp;A</vt:lpstr>
      <vt:lpstr>Break!</vt:lpstr>
      <vt:lpstr>ACTIVITY!</vt:lpstr>
      <vt:lpstr> A few last thoughts…</vt:lpstr>
      <vt:lpstr>Resources</vt:lpstr>
      <vt:lpstr>Update to the Plan, August 2014</vt:lpstr>
      <vt:lpstr>www.effectiveinterventions.org</vt:lpstr>
      <vt:lpstr>Questions</vt:lpstr>
      <vt:lpstr>PowerPoint Presentation</vt:lpstr>
    </vt:vector>
  </TitlesOfParts>
  <Company>Facente Consulting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High-Impact prevention (HIP) of hiv in  SAn francisco</dc:title>
  <dc:creator>Shelley Facente</dc:creator>
  <cp:lastModifiedBy>Mehroz Baig</cp:lastModifiedBy>
  <cp:revision>86</cp:revision>
  <cp:lastPrinted>2014-09-15T16:56:17Z</cp:lastPrinted>
  <dcterms:created xsi:type="dcterms:W3CDTF">2014-09-12T01:56:57Z</dcterms:created>
  <dcterms:modified xsi:type="dcterms:W3CDTF">2014-10-29T23:13:29Z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ADBE576F-0B51-4C35-B94F-37A3ECFF9264</vt:lpwstr>
  </property>
  <property fmtid="{D5CDD505-2E9C-101B-9397-08002B2CF9AE}" pid="3" name="ArticulatePath">
    <vt:lpwstr>SFHIP_presentation_draft1</vt:lpwstr>
  </property>
</Properties>
</file>